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9" r:id="rId3"/>
    <p:sldId id="290" r:id="rId4"/>
    <p:sldId id="267" r:id="rId5"/>
    <p:sldId id="276" r:id="rId6"/>
    <p:sldId id="282" r:id="rId7"/>
    <p:sldId id="272" r:id="rId8"/>
    <p:sldId id="299" r:id="rId9"/>
    <p:sldId id="298" r:id="rId10"/>
    <p:sldId id="263" r:id="rId11"/>
    <p:sldId id="292" r:id="rId12"/>
    <p:sldId id="293" r:id="rId13"/>
    <p:sldId id="294" r:id="rId14"/>
    <p:sldId id="295" r:id="rId15"/>
    <p:sldId id="296" r:id="rId16"/>
    <p:sldId id="297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55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B9"/>
    <a:srgbClr val="2D8B00"/>
    <a:srgbClr val="2C8B00"/>
    <a:srgbClr val="E2001A"/>
    <a:srgbClr val="323246"/>
    <a:srgbClr val="4EABD3"/>
    <a:srgbClr val="4E95D3"/>
    <a:srgbClr val="529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99" autoAdjust="0"/>
    <p:restoredTop sz="91369" autoAdjust="0"/>
  </p:normalViewPr>
  <p:slideViewPr>
    <p:cSldViewPr snapToGrid="0" snapToObjects="1">
      <p:cViewPr varScale="1">
        <p:scale>
          <a:sx n="131" d="100"/>
          <a:sy n="131" d="100"/>
        </p:scale>
        <p:origin x="1104" y="184"/>
      </p:cViewPr>
      <p:guideLst>
        <p:guide orient="horz" pos="4020"/>
        <p:guide pos="5579"/>
      </p:guideLst>
    </p:cSldViewPr>
  </p:slideViewPr>
  <p:outlineViewPr>
    <p:cViewPr>
      <p:scale>
        <a:sx n="33" d="100"/>
        <a:sy n="33" d="100"/>
      </p:scale>
      <p:origin x="0" y="63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8FDAC-C750-104D-B4C4-8FD094806B6E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99FF5-3EE3-CD49-9C87-3E22C3C3C5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45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360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035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940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5648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Logo auf weißem</a:t>
            </a:r>
            <a:r>
              <a:rPr lang="de-DE" baseline="0" dirty="0"/>
              <a:t> Hintergrund zwischen </a:t>
            </a:r>
            <a:r>
              <a:rPr lang="de-DE" baseline="0" dirty="0" err="1"/>
              <a:t>Quip</a:t>
            </a:r>
            <a:r>
              <a:rPr lang="de-DE" baseline="0" dirty="0"/>
              <a:t> und CD, darunter </a:t>
            </a:r>
          </a:p>
          <a:p>
            <a:endParaRPr lang="de-DE" baseline="0" dirty="0"/>
          </a:p>
          <a:p>
            <a:r>
              <a:rPr lang="de-DE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Takeda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Pharma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Vertrieb GmbH &amp; Co. KG</a:t>
            </a:r>
            <a:endParaRPr lang="de-DE" dirty="0"/>
          </a:p>
          <a:p>
            <a:r>
              <a:rPr lang="de-DE" dirty="0"/>
              <a:t>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72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59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185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19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255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Grafik: Balken in grün statt rot für seelische</a:t>
            </a:r>
            <a:r>
              <a:rPr lang="de-DE" baseline="0" dirty="0"/>
              <a:t>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705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7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61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99FF5-3EE3-CD49-9C87-3E22C3C3C5A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18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90" y="347519"/>
            <a:ext cx="469145" cy="525617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3103200"/>
            <a:ext cx="9144000" cy="37548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20000"/>
                </a:schemeClr>
              </a:gs>
              <a:gs pos="71000">
                <a:srgbClr val="4EABD3">
                  <a:alpha val="29804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37808-EB0B-804E-A924-B2189641C3EF}" type="datetimeFigureOut">
              <a:rPr lang="de-DE" smtClean="0"/>
              <a:t>18.07.18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78A3-E89F-FB45-8305-1265608296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r="21962" b="6662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597476" y="6023046"/>
            <a:ext cx="5200650" cy="1017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-DE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Informationen zum Audioprogramm</a:t>
            </a:r>
            <a:endParaRPr lang="de-DE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-1" y="1047872"/>
            <a:ext cx="6849209" cy="170411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60000"/>
                </a:schemeClr>
              </a:gs>
              <a:gs pos="100000">
                <a:schemeClr val="accent1">
                  <a:alpha val="0"/>
                  <a:lumMod val="0"/>
                  <a:lumOff val="100000"/>
                </a:schemeClr>
              </a:gs>
              <a:gs pos="44000">
                <a:schemeClr val="accent1">
                  <a:lumMod val="0"/>
                  <a:lumOff val="100000"/>
                  <a:alpha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2804" y="864868"/>
            <a:ext cx="7886700" cy="119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56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Stress</a:t>
            </a:r>
            <a:r>
              <a:rPr lang="de-DE" sz="56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abbau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2803" y="2016108"/>
            <a:ext cx="7381143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-DE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Inneres Gleichgewicht durch Tiefenentspannung</a:t>
            </a:r>
            <a:endParaRPr lang="de-DE" dirty="0">
              <a:solidFill>
                <a:srgbClr val="32324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61" y="3378820"/>
            <a:ext cx="3947181" cy="311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1" t="23937" r="2305" b="-3283"/>
          <a:stretch/>
        </p:blipFill>
        <p:spPr>
          <a:xfrm>
            <a:off x="-387107" y="1094400"/>
            <a:ext cx="9545252" cy="60067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Praktische Durchführung -  </a:t>
            </a:r>
            <a:b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Vorbereitung der Umgebung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47383"/>
            <a:ext cx="5437614" cy="37795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Nehmen Sie sich für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ca. ½ Stunde Raum und Zeit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Stellen Sie die Ungestörtheit in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Absprache mit Ihrer Familie sicher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Sorgen Sie für gedämpftes Licht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Stellen Sie eine angenehme Raumtemperatur her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Schalten Sie mögliche Störquellen aus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(z.B. Handy, Telefon, Haustürklingel)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ung 16"/>
          <p:cNvGrpSpPr/>
          <p:nvPr/>
        </p:nvGrpSpPr>
        <p:grpSpPr>
          <a:xfrm>
            <a:off x="0" y="5686557"/>
            <a:ext cx="9144000" cy="912096"/>
            <a:chOff x="0" y="5064660"/>
            <a:chExt cx="9144000" cy="912096"/>
          </a:xfrm>
        </p:grpSpPr>
        <p:sp>
          <p:nvSpPr>
            <p:cNvPr id="18" name="Rechteck 17"/>
            <p:cNvSpPr/>
            <p:nvPr/>
          </p:nvSpPr>
          <p:spPr>
            <a:xfrm>
              <a:off x="0" y="5161869"/>
              <a:ext cx="9144000" cy="735659"/>
            </a:xfrm>
            <a:prstGeom prst="rect">
              <a:avLst/>
            </a:prstGeom>
            <a:gradFill>
              <a:gsLst>
                <a:gs pos="2000">
                  <a:srgbClr val="E2001A"/>
                </a:gs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68000">
                  <a:srgbClr val="FFFFFF">
                    <a:alpha val="60000"/>
                  </a:srgbClr>
                </a:gs>
                <a:gs pos="11000">
                  <a:schemeClr val="accent1">
                    <a:lumMod val="0"/>
                    <a:lumOff val="100000"/>
                    <a:alpha val="60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Inhaltsplatzhalter 2"/>
            <p:cNvSpPr txBox="1">
              <a:spLocks/>
            </p:cNvSpPr>
            <p:nvPr/>
          </p:nvSpPr>
          <p:spPr>
            <a:xfrm>
              <a:off x="1006719" y="5064660"/>
              <a:ext cx="7943850" cy="912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  <a:t>Stille fördert das Erreichen von tiefer Entspannung</a:t>
              </a:r>
            </a:p>
          </p:txBody>
        </p:sp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57" y="5290531"/>
              <a:ext cx="569587" cy="499813"/>
            </a:xfrm>
            <a:prstGeom prst="rect">
              <a:avLst/>
            </a:prstGeom>
          </p:spPr>
        </p:pic>
      </p:grpSp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634" y="4958102"/>
            <a:ext cx="2222273" cy="17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4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8"/>
          <a:stretch/>
        </p:blipFill>
        <p:spPr>
          <a:xfrm>
            <a:off x="1209547" y="1094400"/>
            <a:ext cx="7934453" cy="57669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Praktische Durchführung -  </a:t>
            </a:r>
            <a:b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Beginn der Entspannungsübung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47383"/>
            <a:ext cx="6062082" cy="37795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Tragen Sie bequeme Kleidung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Nehmen Sie eine bequeme Körperhaltung ein: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Liegen oder Sitzen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Bei Schmerztherapie: Führen Sie die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Übung zum optimalen Wirkzeitpunkt der Medikamente durch 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ung 16"/>
          <p:cNvGrpSpPr/>
          <p:nvPr/>
        </p:nvGrpSpPr>
        <p:grpSpPr>
          <a:xfrm>
            <a:off x="0" y="5604783"/>
            <a:ext cx="9144000" cy="914643"/>
            <a:chOff x="0" y="4982886"/>
            <a:chExt cx="9144000" cy="914643"/>
          </a:xfrm>
        </p:grpSpPr>
        <p:sp>
          <p:nvSpPr>
            <p:cNvPr id="18" name="Rechteck 17"/>
            <p:cNvSpPr/>
            <p:nvPr/>
          </p:nvSpPr>
          <p:spPr>
            <a:xfrm>
              <a:off x="0" y="4997010"/>
              <a:ext cx="9144000" cy="900519"/>
            </a:xfrm>
            <a:prstGeom prst="rect">
              <a:avLst/>
            </a:prstGeom>
            <a:gradFill>
              <a:gsLst>
                <a:gs pos="2000">
                  <a:srgbClr val="E2001A"/>
                </a:gs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68000">
                  <a:srgbClr val="FFFFFF">
                    <a:alpha val="60000"/>
                  </a:srgbClr>
                </a:gs>
                <a:gs pos="11000">
                  <a:schemeClr val="accent1">
                    <a:lumMod val="0"/>
                    <a:lumOff val="100000"/>
                    <a:alpha val="60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Inhaltsplatzhalter 2"/>
            <p:cNvSpPr txBox="1">
              <a:spLocks/>
            </p:cNvSpPr>
            <p:nvPr/>
          </p:nvSpPr>
          <p:spPr>
            <a:xfrm>
              <a:off x="1006719" y="4982886"/>
              <a:ext cx="6490402" cy="912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  <a:t>Unbehandelte Schmerzen verhindern häufig </a:t>
              </a:r>
              <a:b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  <a:t>das Erreichen einer tiefgreifenden Entspannung</a:t>
              </a:r>
            </a:p>
          </p:txBody>
        </p:sp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57" y="5208757"/>
              <a:ext cx="569587" cy="499813"/>
            </a:xfrm>
            <a:prstGeom prst="rect">
              <a:avLst/>
            </a:prstGeom>
          </p:spPr>
        </p:pic>
      </p:grpSp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884" y="4958102"/>
            <a:ext cx="2222273" cy="17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7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6"/>
          <a:stretch/>
        </p:blipFill>
        <p:spPr>
          <a:xfrm>
            <a:off x="1673931" y="1094400"/>
            <a:ext cx="7481890" cy="57895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Praktische Durchführung -  </a:t>
            </a:r>
            <a:b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Einschlafen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47382"/>
            <a:ext cx="6115050" cy="39632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Entspannung ist in vielen Fällen mit einem Gefühl von Schwere und Müdigkeit verbunden.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Einschlafen ist ein Hinweis auf hohen Grad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der Entspannung.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Im Schlaf finden viele wichtige Reparatur- und Regenerationsprozesse des Körpers statt.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Kämpfen Sie während der Entspannung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daher nicht gegen Müdigkeit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oder Einschlafen an.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ierung 11"/>
          <p:cNvGrpSpPr/>
          <p:nvPr/>
        </p:nvGrpSpPr>
        <p:grpSpPr>
          <a:xfrm>
            <a:off x="0" y="5686557"/>
            <a:ext cx="9144000" cy="912096"/>
            <a:chOff x="0" y="5064660"/>
            <a:chExt cx="9144000" cy="912096"/>
          </a:xfrm>
        </p:grpSpPr>
        <p:sp>
          <p:nvSpPr>
            <p:cNvPr id="13" name="Rechteck 12"/>
            <p:cNvSpPr/>
            <p:nvPr/>
          </p:nvSpPr>
          <p:spPr>
            <a:xfrm>
              <a:off x="0" y="5161869"/>
              <a:ext cx="9144000" cy="735659"/>
            </a:xfrm>
            <a:prstGeom prst="rect">
              <a:avLst/>
            </a:prstGeom>
            <a:gradFill>
              <a:gsLst>
                <a:gs pos="2000">
                  <a:srgbClr val="E2001A"/>
                </a:gs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68000">
                  <a:srgbClr val="FFFFFF">
                    <a:alpha val="60000"/>
                  </a:srgbClr>
                </a:gs>
                <a:gs pos="11000">
                  <a:schemeClr val="accent1">
                    <a:lumMod val="0"/>
                    <a:lumOff val="100000"/>
                    <a:alpha val="60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Inhaltsplatzhalter 2"/>
            <p:cNvSpPr txBox="1">
              <a:spLocks/>
            </p:cNvSpPr>
            <p:nvPr/>
          </p:nvSpPr>
          <p:spPr>
            <a:xfrm>
              <a:off x="1006719" y="5064660"/>
              <a:ext cx="7943850" cy="912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  <a:t>Einschlafen erlaubt!</a:t>
              </a:r>
            </a:p>
          </p:txBody>
        </p:sp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57" y="5290531"/>
              <a:ext cx="569587" cy="499813"/>
            </a:xfrm>
            <a:prstGeom prst="rect">
              <a:avLst/>
            </a:prstGeom>
          </p:spPr>
        </p:pic>
      </p:grpSp>
      <p:pic>
        <p:nvPicPr>
          <p:cNvPr id="17" name="Bild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884" y="4958102"/>
            <a:ext cx="2222273" cy="17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8"/>
          <a:stretch/>
        </p:blipFill>
        <p:spPr>
          <a:xfrm>
            <a:off x="1209547" y="1094400"/>
            <a:ext cx="7934453" cy="57669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Praktische Durchführung -  </a:t>
            </a:r>
            <a:b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Während der Entspannungsübung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47382"/>
            <a:ext cx="7192072" cy="48710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None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Der Sprecher schlägt Ihnen verschiedene Aktivitäten vor, z.B.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Konzentration auf die Atmung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Fokussierung auf Körperregionen oder -teile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Vorstellung bestimmter Bilder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Folgen Sie den Vorstellungen, </a:t>
            </a:r>
            <a:b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solange es sich für Sie gut anfühlt.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Lassen Sie bei Unbehagen </a:t>
            </a:r>
            <a:b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eine Sequenz einfach aus.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Hören Sie zunächst weiter zu </a:t>
            </a:r>
            <a:b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und steigen Sie wieder ein, </a:t>
            </a:r>
            <a:b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sobald es Ihnen wieder behagt.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endParaRPr lang="de-DE" sz="2000" dirty="0">
              <a:solidFill>
                <a:srgbClr val="32324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endParaRPr lang="de-DE" sz="2000" dirty="0">
              <a:solidFill>
                <a:srgbClr val="32324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884" y="4958102"/>
            <a:ext cx="2222273" cy="17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01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112111"/>
            <a:ext cx="5410200" cy="60207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Praktische Durchführung -  </a:t>
            </a:r>
            <a:b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Abbruch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564780"/>
            <a:ext cx="5288930" cy="38536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Beenden Sie bei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deutlichem Unbehagen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oder Angst die Übung sofort!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endParaRPr lang="de-DE" sz="2000" dirty="0">
              <a:solidFill>
                <a:srgbClr val="32324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Sie können die Übung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zu jedem Zeitpunkt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unter- oder abbrechen!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endParaRPr lang="de-DE" sz="1600" dirty="0">
              <a:solidFill>
                <a:srgbClr val="32324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endParaRPr lang="de-DE" sz="2000" dirty="0">
              <a:solidFill>
                <a:srgbClr val="32324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endParaRPr lang="de-DE" sz="2000" dirty="0">
              <a:solidFill>
                <a:srgbClr val="32324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ung 11">
            <a:extLst>
              <a:ext uri="{FF2B5EF4-FFF2-40B4-BE49-F238E27FC236}">
                <a16:creationId xmlns:a16="http://schemas.microsoft.com/office/drawing/2014/main" id="{250ACB36-35DC-0241-8D85-B4DD7EE40643}"/>
              </a:ext>
            </a:extLst>
          </p:cNvPr>
          <p:cNvGrpSpPr/>
          <p:nvPr/>
        </p:nvGrpSpPr>
        <p:grpSpPr>
          <a:xfrm>
            <a:off x="0" y="5686557"/>
            <a:ext cx="9144000" cy="912096"/>
            <a:chOff x="0" y="5064660"/>
            <a:chExt cx="9144000" cy="912096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AA18974-D645-5E4E-9ECA-56776B9AA257}"/>
                </a:ext>
              </a:extLst>
            </p:cNvPr>
            <p:cNvSpPr/>
            <p:nvPr/>
          </p:nvSpPr>
          <p:spPr>
            <a:xfrm>
              <a:off x="0" y="5161869"/>
              <a:ext cx="9144000" cy="735659"/>
            </a:xfrm>
            <a:prstGeom prst="rect">
              <a:avLst/>
            </a:prstGeom>
            <a:gradFill>
              <a:gsLst>
                <a:gs pos="2000">
                  <a:srgbClr val="E2001A"/>
                </a:gs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68000">
                  <a:srgbClr val="FFFFFF">
                    <a:alpha val="60000"/>
                  </a:srgbClr>
                </a:gs>
                <a:gs pos="11000">
                  <a:schemeClr val="accent1">
                    <a:lumMod val="0"/>
                    <a:lumOff val="100000"/>
                    <a:alpha val="60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Inhaltsplatzhalter 2">
              <a:extLst>
                <a:ext uri="{FF2B5EF4-FFF2-40B4-BE49-F238E27FC236}">
                  <a16:creationId xmlns:a16="http://schemas.microsoft.com/office/drawing/2014/main" id="{0BE5313A-5E2B-7742-A95E-48CC9240D3EE}"/>
                </a:ext>
              </a:extLst>
            </p:cNvPr>
            <p:cNvSpPr txBox="1">
              <a:spLocks/>
            </p:cNvSpPr>
            <p:nvPr/>
          </p:nvSpPr>
          <p:spPr>
            <a:xfrm>
              <a:off x="1006719" y="5064660"/>
              <a:ext cx="7943850" cy="912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  <a:t>Sie bestimmen, was Ihnen gut tut!</a:t>
              </a:r>
            </a:p>
          </p:txBody>
        </p:sp>
        <p:pic>
          <p:nvPicPr>
            <p:cNvPr id="11" name="Bild 14">
              <a:extLst>
                <a:ext uri="{FF2B5EF4-FFF2-40B4-BE49-F238E27FC236}">
                  <a16:creationId xmlns:a16="http://schemas.microsoft.com/office/drawing/2014/main" id="{CD155917-2160-7E43-89EE-57585DBD2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57" y="5290531"/>
              <a:ext cx="569587" cy="499813"/>
            </a:xfrm>
            <a:prstGeom prst="rect">
              <a:avLst/>
            </a:prstGeom>
          </p:spPr>
        </p:pic>
      </p:grpSp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884" y="4958102"/>
            <a:ext cx="2222273" cy="17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2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7"/>
          <a:stretch/>
        </p:blipFill>
        <p:spPr>
          <a:xfrm>
            <a:off x="1006719" y="1090634"/>
            <a:ext cx="8139588" cy="57764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Praktische Durchführung -  </a:t>
            </a:r>
            <a:b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Übung macht den Meister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47383"/>
            <a:ext cx="6062082" cy="377955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Tiefenentspannung ist ein Lernprozess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des Gehirns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Manchmal stellen sich Effekte erst nach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einiger Zeit ein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Führen Sie die Übungen mehrfach und regelmäßig durch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Führen Sie ein Entspannungs-Tagebuch: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Was hat mir dabei geholfen, </a:t>
            </a:r>
            <a:b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mich ein Stück mehr zu entspannen?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Was hat mich daran gehindert, </a:t>
            </a:r>
            <a:b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mich immer mehr zu entspannen?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ung 16"/>
          <p:cNvGrpSpPr/>
          <p:nvPr/>
        </p:nvGrpSpPr>
        <p:grpSpPr>
          <a:xfrm>
            <a:off x="0" y="5604783"/>
            <a:ext cx="9144000" cy="914643"/>
            <a:chOff x="0" y="4982886"/>
            <a:chExt cx="9144000" cy="914643"/>
          </a:xfrm>
        </p:grpSpPr>
        <p:sp>
          <p:nvSpPr>
            <p:cNvPr id="18" name="Rechteck 17"/>
            <p:cNvSpPr/>
            <p:nvPr/>
          </p:nvSpPr>
          <p:spPr>
            <a:xfrm>
              <a:off x="0" y="4997010"/>
              <a:ext cx="9144000" cy="900519"/>
            </a:xfrm>
            <a:prstGeom prst="rect">
              <a:avLst/>
            </a:prstGeom>
            <a:gradFill>
              <a:gsLst>
                <a:gs pos="2000">
                  <a:srgbClr val="E2001A"/>
                </a:gs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68000">
                  <a:srgbClr val="FFFFFF">
                    <a:alpha val="60000"/>
                  </a:srgbClr>
                </a:gs>
                <a:gs pos="11000">
                  <a:schemeClr val="accent1">
                    <a:lumMod val="0"/>
                    <a:lumOff val="100000"/>
                    <a:alpha val="60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Inhaltsplatzhalter 2"/>
            <p:cNvSpPr txBox="1">
              <a:spLocks/>
            </p:cNvSpPr>
            <p:nvPr/>
          </p:nvSpPr>
          <p:spPr>
            <a:xfrm>
              <a:off x="1006719" y="4982886"/>
              <a:ext cx="6490402" cy="912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  <a:t>Tiefenentspannung erfordert Übung –</a:t>
              </a:r>
              <a:b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  <a:t>geben Sie nicht zu früh auf!</a:t>
              </a:r>
            </a:p>
          </p:txBody>
        </p:sp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57" y="5208757"/>
              <a:ext cx="569587" cy="499813"/>
            </a:xfrm>
            <a:prstGeom prst="rect">
              <a:avLst/>
            </a:prstGeom>
          </p:spPr>
        </p:pic>
      </p:grpSp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884" y="4958102"/>
            <a:ext cx="2222273" cy="17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3"/>
          <a:stretch/>
        </p:blipFill>
        <p:spPr>
          <a:xfrm>
            <a:off x="2703653" y="1094553"/>
            <a:ext cx="6453554" cy="576344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289091"/>
            <a:ext cx="7773750" cy="4873223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2001A"/>
              </a:buClr>
              <a:buNone/>
            </a:pPr>
            <a:r>
              <a:rPr lang="de-DE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Wir wünschen Ihnen viel Spaß und Erfolg </a:t>
            </a:r>
            <a:br>
              <a:rPr lang="de-DE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mit Ihrem Audioprogramm: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5" y="5329986"/>
            <a:ext cx="911580" cy="760292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86" y="5329986"/>
            <a:ext cx="1134444" cy="410331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1944202" y="5838652"/>
            <a:ext cx="2497814" cy="251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Takeda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Pharma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Vertrieb GmbH &amp; Co. KG</a:t>
            </a: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628649" y="1693994"/>
            <a:ext cx="7935487" cy="2714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Inneres Gleichgewicht </a:t>
            </a:r>
            <a:br>
              <a:rPr lang="de-DE" sz="4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4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durch Tiefenentspannung</a:t>
            </a: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628650" y="3826596"/>
            <a:ext cx="4973253" cy="1255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2001A"/>
              </a:buClr>
            </a:pP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Autor: </a:t>
            </a:r>
            <a:b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Dipl.-Psych. </a:t>
            </a:r>
            <a:r>
              <a:rPr lang="de-DE" sz="160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Dipl.-Biol</a:t>
            </a:r>
            <a:r>
              <a:rPr lang="de-DE" sz="16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. Stefan ZETTL, Heidelberg</a:t>
            </a: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431" y="3680341"/>
            <a:ext cx="3161542" cy="24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2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8"/>
          <a:stretch/>
        </p:blipFill>
        <p:spPr>
          <a:xfrm>
            <a:off x="1571625" y="1094400"/>
            <a:ext cx="7572375" cy="57708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93601"/>
            <a:ext cx="7886700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Der Sturz </a:t>
            </a: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aus der Wirklichkeit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45233"/>
            <a:ext cx="564026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Die Konfrontation mit einer schwerwiegenden  Erkrankung oder Krebserkrankung und der mit ihr verbundenen Behandlung führt bei vielen Menschen zu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Ängsten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Befürchtungen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Sorgen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Beunruhigenden Phantasien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453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8"/>
          <a:stretch/>
        </p:blipFill>
        <p:spPr>
          <a:xfrm>
            <a:off x="1571625" y="1094400"/>
            <a:ext cx="7572375" cy="57708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93601"/>
            <a:ext cx="7886700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Viele Fragen </a:t>
            </a: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tauchen auf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45233"/>
            <a:ext cx="439683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Was kommt auf mich zu?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Wo und wie lasse ich mich behandeln?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Welche Folgen wird die Therapie für mich und meine Familie haben?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Werde ich wieder gesund werden?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Was kann ich selbst zu meiner Heilung oder Linderung der Beschwerden beitragen?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724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017" r="14205"/>
          <a:stretch/>
        </p:blipFill>
        <p:spPr>
          <a:xfrm>
            <a:off x="3031997" y="1094400"/>
            <a:ext cx="6112003" cy="5753562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ung 1"/>
          <p:cNvGrpSpPr/>
          <p:nvPr/>
        </p:nvGrpSpPr>
        <p:grpSpPr>
          <a:xfrm>
            <a:off x="70338" y="3739376"/>
            <a:ext cx="9073662" cy="2779877"/>
            <a:chOff x="70338" y="3739376"/>
            <a:chExt cx="9073662" cy="2779877"/>
          </a:xfrm>
        </p:grpSpPr>
        <p:sp>
          <p:nvSpPr>
            <p:cNvPr id="18" name="Rechteck 17"/>
            <p:cNvSpPr/>
            <p:nvPr/>
          </p:nvSpPr>
          <p:spPr>
            <a:xfrm flipH="1">
              <a:off x="70338" y="3739376"/>
              <a:ext cx="9073662" cy="2779877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  <a:alpha val="60000"/>
                  </a:schemeClr>
                </a:gs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44000">
                  <a:schemeClr val="accent1">
                    <a:lumMod val="0"/>
                    <a:lumOff val="100000"/>
                    <a:alpha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Inhaltsplatzhalter 2"/>
            <p:cNvSpPr txBox="1">
              <a:spLocks/>
            </p:cNvSpPr>
            <p:nvPr/>
          </p:nvSpPr>
          <p:spPr>
            <a:xfrm>
              <a:off x="5332675" y="3962400"/>
              <a:ext cx="3506891" cy="214453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de-DE" sz="2600" i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  <a:t>„Kein Teil kann gesund sein, solange nicht das Ganze gesund ist.“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hr-HR" sz="1600" dirty="0">
                  <a:solidFill>
                    <a:srgbClr val="323246"/>
                  </a:solidFill>
                  <a:latin typeface="Arial" charset="0"/>
                  <a:ea typeface="Arial" charset="0"/>
                  <a:cs typeface="Arial" charset="0"/>
                </a:rPr>
                <a:t>Platon (427 – 347 v. </a:t>
              </a:r>
              <a:r>
                <a:rPr lang="hr-HR" sz="1600" dirty="0" err="1">
                  <a:solidFill>
                    <a:srgbClr val="323246"/>
                  </a:solidFill>
                  <a:latin typeface="Arial" charset="0"/>
                  <a:ea typeface="Arial" charset="0"/>
                  <a:cs typeface="Arial" charset="0"/>
                </a:rPr>
                <a:t>Chr</a:t>
              </a:r>
              <a:r>
                <a:rPr lang="hr-HR" sz="1600" dirty="0">
                  <a:solidFill>
                    <a:srgbClr val="323246"/>
                  </a:solidFill>
                  <a:latin typeface="Arial" charset="0"/>
                  <a:ea typeface="Arial" charset="0"/>
                  <a:cs typeface="Arial" charset="0"/>
                </a:rPr>
                <a:t>.)</a:t>
              </a:r>
            </a:p>
          </p:txBody>
        </p:sp>
      </p:grpSp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" y="792665"/>
            <a:ext cx="5006906" cy="523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4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2"/>
          <a:stretch/>
        </p:blipFill>
        <p:spPr>
          <a:xfrm>
            <a:off x="2691886" y="1094400"/>
            <a:ext cx="6452114" cy="57631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89448"/>
            <a:ext cx="7886700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Unterstützung </a:t>
            </a: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und Stärkung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/>
          <p:cNvSpPr txBox="1">
            <a:spLocks/>
          </p:cNvSpPr>
          <p:nvPr/>
        </p:nvSpPr>
        <p:spPr>
          <a:xfrm>
            <a:off x="232996" y="1545232"/>
            <a:ext cx="7163980" cy="4002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None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In dieser schwierigen Situation können Entspannungs-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verfahren Sie unterstützen und stärken.</a:t>
            </a:r>
          </a:p>
          <a:p>
            <a:pPr marL="4320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None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Mögliche Ziele: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Wiederfinden der inneren Balance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Förderung der Selbstheilungsprozesse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des Körpers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Erleichterung im Umgang mit Symptomen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und Nebenwirkungen der Therapie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Bereicherung des Lebens und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Steigerung der Lebensqualität</a:t>
            </a:r>
          </a:p>
        </p:txBody>
      </p:sp>
      <p:sp>
        <p:nvSpPr>
          <p:cNvPr id="9" name="Rechteck 8"/>
          <p:cNvSpPr/>
          <p:nvPr/>
        </p:nvSpPr>
        <p:spPr>
          <a:xfrm rot="10800000">
            <a:off x="1114697" y="6005283"/>
            <a:ext cx="8029301" cy="517118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60000"/>
                </a:schemeClr>
              </a:gs>
              <a:gs pos="100000">
                <a:schemeClr val="accent1">
                  <a:alpha val="0"/>
                  <a:lumMod val="0"/>
                  <a:lumOff val="100000"/>
                </a:schemeClr>
              </a:gs>
              <a:gs pos="44000">
                <a:schemeClr val="accent1">
                  <a:lumMod val="0"/>
                  <a:lumOff val="100000"/>
                  <a:alpha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3464170" y="6005284"/>
            <a:ext cx="5161083" cy="68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Hinweis: Entspannungsverfahren können die Heilung fördern, sind aber keine Heilmittel gegen eine Krebserkrankung.</a:t>
            </a:r>
          </a:p>
        </p:txBody>
      </p:sp>
    </p:spTree>
    <p:extLst>
      <p:ext uri="{BB962C8B-B14F-4D97-AF65-F5344CB8AC3E}">
        <p14:creationId xmlns:p14="http://schemas.microsoft.com/office/powerpoint/2010/main" val="332087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3"/>
          <a:stretch/>
        </p:blipFill>
        <p:spPr>
          <a:xfrm>
            <a:off x="2690447" y="1096083"/>
            <a:ext cx="6453554" cy="5763447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715222" y="1982014"/>
            <a:ext cx="3861083" cy="364505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Effekte von </a:t>
            </a: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Entspannungsverfahren</a:t>
            </a:r>
            <a:endParaRPr lang="de-DE" sz="2200" cap="small" dirty="0">
              <a:solidFill>
                <a:srgbClr val="0051B9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ung 8"/>
          <p:cNvGrpSpPr/>
          <p:nvPr/>
        </p:nvGrpSpPr>
        <p:grpSpPr>
          <a:xfrm>
            <a:off x="0" y="5686557"/>
            <a:ext cx="9144000" cy="912096"/>
            <a:chOff x="0" y="5064660"/>
            <a:chExt cx="9144000" cy="912096"/>
          </a:xfrm>
        </p:grpSpPr>
        <p:sp>
          <p:nvSpPr>
            <p:cNvPr id="10" name="Rechteck 9"/>
            <p:cNvSpPr/>
            <p:nvPr/>
          </p:nvSpPr>
          <p:spPr>
            <a:xfrm>
              <a:off x="0" y="5190153"/>
              <a:ext cx="9144000" cy="707376"/>
            </a:xfrm>
            <a:prstGeom prst="rect">
              <a:avLst/>
            </a:prstGeom>
            <a:gradFill>
              <a:gsLst>
                <a:gs pos="2000">
                  <a:srgbClr val="E2001A"/>
                </a:gs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68000">
                  <a:srgbClr val="FFFFFF">
                    <a:alpha val="60000"/>
                  </a:srgbClr>
                </a:gs>
                <a:gs pos="11000">
                  <a:schemeClr val="accent1">
                    <a:lumMod val="0"/>
                    <a:lumOff val="100000"/>
                    <a:alpha val="60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Inhaltsplatzhalter 2"/>
            <p:cNvSpPr txBox="1">
              <a:spLocks/>
            </p:cNvSpPr>
            <p:nvPr/>
          </p:nvSpPr>
          <p:spPr>
            <a:xfrm>
              <a:off x="1006719" y="5064660"/>
              <a:ext cx="7943850" cy="9120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  <a:t>Stabilisierung des körperlich-seelischen Gleichgewichts</a:t>
              </a:r>
            </a:p>
          </p:txBody>
        </p:sp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57" y="5290531"/>
              <a:ext cx="569587" cy="499813"/>
            </a:xfrm>
            <a:prstGeom prst="rect">
              <a:avLst/>
            </a:prstGeom>
          </p:spPr>
        </p:pic>
      </p:grpSp>
      <p:grpSp>
        <p:nvGrpSpPr>
          <p:cNvPr id="5" name="Gruppierung 4"/>
          <p:cNvGrpSpPr/>
          <p:nvPr/>
        </p:nvGrpSpPr>
        <p:grpSpPr>
          <a:xfrm>
            <a:off x="715223" y="1404455"/>
            <a:ext cx="3893947" cy="4223195"/>
            <a:chOff x="715224" y="2506136"/>
            <a:chExt cx="3215702" cy="3654747"/>
          </a:xfrm>
        </p:grpSpPr>
        <p:sp>
          <p:nvSpPr>
            <p:cNvPr id="4" name="Rechteck 3"/>
            <p:cNvSpPr/>
            <p:nvPr/>
          </p:nvSpPr>
          <p:spPr>
            <a:xfrm>
              <a:off x="715224" y="2506136"/>
              <a:ext cx="3188561" cy="509436"/>
            </a:xfrm>
            <a:prstGeom prst="rect">
              <a:avLst/>
            </a:prstGeom>
            <a:solidFill>
              <a:srgbClr val="2C8B00"/>
            </a:solidFill>
            <a:ln>
              <a:solidFill>
                <a:srgbClr val="2D8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715224" y="3006457"/>
              <a:ext cx="3188561" cy="3154426"/>
            </a:xfrm>
            <a:prstGeom prst="rect">
              <a:avLst/>
            </a:prstGeom>
            <a:noFill/>
            <a:ln>
              <a:solidFill>
                <a:srgbClr val="2D8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Inhaltsplatzhalter 2"/>
            <p:cNvSpPr txBox="1">
              <a:spLocks/>
            </p:cNvSpPr>
            <p:nvPr/>
          </p:nvSpPr>
          <p:spPr>
            <a:xfrm>
              <a:off x="758425" y="3141129"/>
              <a:ext cx="3172501" cy="2491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01A"/>
                </a:buClr>
                <a:buNone/>
              </a:pPr>
              <a:r>
                <a:rPr lang="de-DE" sz="2000" b="1" dirty="0">
                  <a:solidFill>
                    <a:srgbClr val="323246"/>
                  </a:solidFill>
                  <a:latin typeface="Arial" charset="0"/>
                  <a:ea typeface="Arial" charset="0"/>
                  <a:cs typeface="Arial" charset="0"/>
                </a:rPr>
                <a:t>Abnahme von</a:t>
              </a:r>
              <a:endParaRPr lang="de-DE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73050" lvl="1" indent="-1778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01A"/>
                </a:buClr>
                <a:buFont typeface="Arial" charset="0"/>
                <a:buChar char="•"/>
              </a:pPr>
              <a:r>
                <a:rPr lang="de-DE" sz="1800" dirty="0">
                  <a:solidFill>
                    <a:srgbClr val="323246"/>
                  </a:solidFill>
                  <a:latin typeface="Arial" charset="0"/>
                  <a:ea typeface="Arial" charset="0"/>
                  <a:cs typeface="Arial" charset="0"/>
                </a:rPr>
                <a:t>Innerer Unruhe und Anspannung</a:t>
              </a:r>
            </a:p>
            <a:p>
              <a:pPr marL="273050" lvl="1" indent="-1778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01A"/>
                </a:buClr>
                <a:buFont typeface="Arial" charset="0"/>
                <a:buChar char="•"/>
              </a:pPr>
              <a:r>
                <a:rPr lang="de-DE" sz="1800" dirty="0">
                  <a:solidFill>
                    <a:srgbClr val="323246"/>
                  </a:solidFill>
                  <a:latin typeface="Arial" charset="0"/>
                  <a:ea typeface="Arial" charset="0"/>
                  <a:cs typeface="Arial" charset="0"/>
                </a:rPr>
                <a:t>Angst</a:t>
              </a:r>
            </a:p>
            <a:p>
              <a:pPr marL="273050" lvl="1" indent="-1778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01A"/>
                </a:buClr>
                <a:buFont typeface="Arial" charset="0"/>
                <a:buChar char="•"/>
              </a:pPr>
              <a:r>
                <a:rPr lang="de-DE" sz="1800" dirty="0">
                  <a:solidFill>
                    <a:srgbClr val="323246"/>
                  </a:solidFill>
                  <a:latin typeface="Arial" charset="0"/>
                  <a:ea typeface="Arial" charset="0"/>
                  <a:cs typeface="Arial" charset="0"/>
                </a:rPr>
                <a:t>gedrückter Stimmung</a:t>
              </a:r>
            </a:p>
            <a:p>
              <a:pPr marL="273050" lvl="1" indent="-17780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01A"/>
                </a:buClr>
                <a:buFont typeface="Arial" charset="0"/>
                <a:buChar char="•"/>
              </a:pPr>
              <a:r>
                <a:rPr lang="de-DE" sz="1800" dirty="0">
                  <a:solidFill>
                    <a:srgbClr val="323246"/>
                  </a:solidFill>
                  <a:latin typeface="Arial" charset="0"/>
                  <a:ea typeface="Arial" charset="0"/>
                  <a:cs typeface="Arial" charset="0"/>
                </a:rPr>
                <a:t>Traurigkeit</a:t>
              </a:r>
            </a:p>
          </p:txBody>
        </p:sp>
        <p:sp>
          <p:nvSpPr>
            <p:cNvPr id="17" name="Inhaltsplatzhalter 2"/>
            <p:cNvSpPr txBox="1">
              <a:spLocks/>
            </p:cNvSpPr>
            <p:nvPr/>
          </p:nvSpPr>
          <p:spPr>
            <a:xfrm>
              <a:off x="715224" y="2575073"/>
              <a:ext cx="3188561" cy="5462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01A"/>
                </a:buClr>
                <a:buNone/>
              </a:pPr>
              <a:r>
                <a:rPr lang="de-DE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Auf seelischer Ebene</a:t>
              </a:r>
              <a:endParaRPr lang="de-DE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4810658" y="1404455"/>
            <a:ext cx="3861084" cy="4223195"/>
            <a:chOff x="4810658" y="1404455"/>
            <a:chExt cx="3861084" cy="4223195"/>
          </a:xfrm>
        </p:grpSpPr>
        <p:sp>
          <p:nvSpPr>
            <p:cNvPr id="26" name="Rechteck 25"/>
            <p:cNvSpPr/>
            <p:nvPr/>
          </p:nvSpPr>
          <p:spPr>
            <a:xfrm>
              <a:off x="4810658" y="1982014"/>
              <a:ext cx="3861083" cy="364505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5" name="Gruppierung 24"/>
            <p:cNvGrpSpPr/>
            <p:nvPr/>
          </p:nvGrpSpPr>
          <p:grpSpPr>
            <a:xfrm>
              <a:off x="4810659" y="1404455"/>
              <a:ext cx="3861083" cy="4223195"/>
              <a:chOff x="4070837" y="2506136"/>
              <a:chExt cx="3188561" cy="3654747"/>
            </a:xfrm>
          </p:grpSpPr>
          <p:sp>
            <p:nvSpPr>
              <p:cNvPr id="19" name="Rechteck 18"/>
              <p:cNvSpPr/>
              <p:nvPr/>
            </p:nvSpPr>
            <p:spPr>
              <a:xfrm>
                <a:off x="4070837" y="2506136"/>
                <a:ext cx="3188561" cy="509436"/>
              </a:xfrm>
              <a:prstGeom prst="rect">
                <a:avLst/>
              </a:prstGeom>
              <a:solidFill>
                <a:srgbClr val="0051B9"/>
              </a:solidFill>
              <a:ln>
                <a:solidFill>
                  <a:srgbClr val="0051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4070837" y="3006457"/>
                <a:ext cx="3188561" cy="3154426"/>
              </a:xfrm>
              <a:prstGeom prst="rect">
                <a:avLst/>
              </a:prstGeom>
              <a:noFill/>
              <a:ln>
                <a:solidFill>
                  <a:srgbClr val="0051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Inhaltsplatzhalter 2"/>
              <p:cNvSpPr txBox="1">
                <a:spLocks/>
              </p:cNvSpPr>
              <p:nvPr/>
            </p:nvSpPr>
            <p:spPr>
              <a:xfrm>
                <a:off x="4070837" y="2575073"/>
                <a:ext cx="3188561" cy="5462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2001A"/>
                  </a:buClr>
                  <a:buNone/>
                </a:pPr>
                <a:r>
                  <a:rPr lang="de-DE" sz="20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Auf körperlicher Ebene</a:t>
                </a:r>
                <a:endParaRPr lang="de-DE" sz="18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" name="Inhaltsplatzhalter 2"/>
              <p:cNvSpPr txBox="1">
                <a:spLocks/>
              </p:cNvSpPr>
              <p:nvPr/>
            </p:nvSpPr>
            <p:spPr>
              <a:xfrm>
                <a:off x="4177864" y="3141129"/>
                <a:ext cx="3065473" cy="2983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2001A"/>
                  </a:buClr>
                  <a:buNone/>
                </a:pPr>
                <a:r>
                  <a:rPr lang="de-DE" sz="2000" b="1" dirty="0">
                    <a:solidFill>
                      <a:srgbClr val="323246"/>
                    </a:solidFill>
                    <a:latin typeface="Arial" charset="0"/>
                    <a:ea typeface="Arial" charset="0"/>
                    <a:cs typeface="Arial" charset="0"/>
                  </a:rPr>
                  <a:t>Abnahme von</a:t>
                </a:r>
                <a:endParaRPr lang="de-DE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317500" lvl="1" indent="-2222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2001A"/>
                  </a:buClr>
                  <a:buFont typeface="Arial" charset="0"/>
                  <a:buChar char="•"/>
                </a:pPr>
                <a:r>
                  <a:rPr lang="de-DE" sz="1800" dirty="0">
                    <a:solidFill>
                      <a:srgbClr val="323246"/>
                    </a:solidFill>
                    <a:latin typeface="Arial" charset="0"/>
                    <a:ea typeface="Arial" charset="0"/>
                    <a:cs typeface="Arial" charset="0"/>
                  </a:rPr>
                  <a:t>Übelkeit und Schmerz</a:t>
                </a:r>
              </a:p>
              <a:p>
                <a:pPr marL="317500" lvl="1" indent="-2222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2001A"/>
                  </a:buClr>
                  <a:buFont typeface="Arial" charset="0"/>
                  <a:buChar char="•"/>
                </a:pPr>
                <a:r>
                  <a:rPr lang="de-DE" sz="1800" dirty="0">
                    <a:solidFill>
                      <a:srgbClr val="323246"/>
                    </a:solidFill>
                    <a:latin typeface="Arial" charset="0"/>
                    <a:ea typeface="Arial" charset="0"/>
                    <a:cs typeface="Arial" charset="0"/>
                  </a:rPr>
                  <a:t>Erhöhtem Blutdruck und Herzfrequenz</a:t>
                </a:r>
              </a:p>
              <a:p>
                <a:pPr marL="317500" lvl="1" indent="-2222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2001A"/>
                  </a:buClr>
                  <a:buFont typeface="Arial" charset="0"/>
                  <a:buChar char="•"/>
                </a:pPr>
                <a:r>
                  <a:rPr lang="de-DE" sz="1800" dirty="0">
                    <a:solidFill>
                      <a:srgbClr val="323246"/>
                    </a:solidFill>
                    <a:latin typeface="Arial" charset="0"/>
                    <a:ea typeface="Arial" charset="0"/>
                    <a:cs typeface="Arial" charset="0"/>
                  </a:rPr>
                  <a:t>Muskulären Verspannungen</a:t>
                </a:r>
              </a:p>
              <a:p>
                <a:pPr marL="317500" lvl="1" indent="-2222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2001A"/>
                  </a:buClr>
                  <a:buFont typeface="Arial" charset="0"/>
                  <a:buChar char="•"/>
                </a:pPr>
                <a:r>
                  <a:rPr lang="de-DE" sz="1800" dirty="0">
                    <a:solidFill>
                      <a:srgbClr val="323246"/>
                    </a:solidFill>
                    <a:latin typeface="Arial" charset="0"/>
                    <a:ea typeface="Arial" charset="0"/>
                    <a:cs typeface="Arial" charset="0"/>
                  </a:rPr>
                  <a:t>Stresshormonen im Blut</a:t>
                </a:r>
              </a:p>
              <a:p>
                <a:pPr marL="0" lvl="1" indent="0">
                  <a:lnSpc>
                    <a:spcPct val="100000"/>
                  </a:lnSpc>
                  <a:spcBef>
                    <a:spcPts val="800"/>
                  </a:spcBef>
                  <a:spcAft>
                    <a:spcPts val="600"/>
                  </a:spcAft>
                  <a:buClr>
                    <a:srgbClr val="E2001A"/>
                  </a:buClr>
                  <a:buNone/>
                </a:pPr>
                <a:r>
                  <a:rPr lang="de-DE" sz="2000" b="1" dirty="0">
                    <a:solidFill>
                      <a:srgbClr val="323246"/>
                    </a:solidFill>
                    <a:latin typeface="Arial" charset="0"/>
                    <a:ea typeface="Arial" charset="0"/>
                    <a:cs typeface="Arial" charset="0"/>
                  </a:rPr>
                  <a:t>Verbesserung der</a:t>
                </a:r>
                <a:endParaRPr lang="de-DE" sz="20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317500" lvl="1" indent="-2222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2001A"/>
                  </a:buClr>
                  <a:buFont typeface="Arial" charset="0"/>
                  <a:buChar char="•"/>
                </a:pPr>
                <a:r>
                  <a:rPr lang="de-DE" sz="1800" dirty="0">
                    <a:solidFill>
                      <a:srgbClr val="323246"/>
                    </a:solidFill>
                    <a:latin typeface="Arial" charset="0"/>
                    <a:ea typeface="Arial" charset="0"/>
                    <a:cs typeface="Arial" charset="0"/>
                  </a:rPr>
                  <a:t>Stabilität des Immunsystems</a:t>
                </a:r>
              </a:p>
              <a:p>
                <a:pPr marL="317500" lvl="1" indent="-2222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E2001A"/>
                  </a:buClr>
                  <a:buFont typeface="Arial" charset="0"/>
                  <a:buChar char="•"/>
                </a:pPr>
                <a:r>
                  <a:rPr lang="de-DE" sz="1800" dirty="0">
                    <a:solidFill>
                      <a:srgbClr val="323246"/>
                    </a:solidFill>
                    <a:latin typeface="Arial" charset="0"/>
                    <a:ea typeface="Arial" charset="0"/>
                    <a:cs typeface="Arial" charset="0"/>
                  </a:rPr>
                  <a:t>Durchblutung von Händen </a:t>
                </a:r>
                <a:br>
                  <a:rPr lang="de-DE" sz="1800" dirty="0">
                    <a:solidFill>
                      <a:srgbClr val="323246"/>
                    </a:solidFill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de-DE" sz="1800" dirty="0">
                    <a:solidFill>
                      <a:srgbClr val="323246"/>
                    </a:solidFill>
                    <a:latin typeface="Arial" charset="0"/>
                    <a:ea typeface="Arial" charset="0"/>
                    <a:cs typeface="Arial" charset="0"/>
                  </a:rPr>
                  <a:t>und Füßen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818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9"/>
          <a:stretch/>
        </p:blipFill>
        <p:spPr>
          <a:xfrm>
            <a:off x="2440937" y="1094401"/>
            <a:ext cx="6703063" cy="57745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93601"/>
            <a:ext cx="7886700" cy="1195200"/>
          </a:xfrm>
        </p:spPr>
        <p:txBody>
          <a:bodyPr>
            <a:noAutofit/>
          </a:bodyPr>
          <a:lstStyle/>
          <a:p>
            <a:r>
              <a:rPr lang="de-DE" sz="31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Wo setzen </a:t>
            </a:r>
            <a:r>
              <a:rPr lang="de-DE" sz="31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Entspannungsverfahren an?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3358656"/>
            <a:ext cx="6700950" cy="27256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Dieser grundsätzliche Ansatz wurde </a:t>
            </a:r>
            <a:b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und wird entwickelt und gepflegt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seit Tausenden von Jahren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in allen Kulturen der Welt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ung 10"/>
          <p:cNvGrpSpPr/>
          <p:nvPr/>
        </p:nvGrpSpPr>
        <p:grpSpPr>
          <a:xfrm>
            <a:off x="0" y="1616036"/>
            <a:ext cx="9144000" cy="987923"/>
            <a:chOff x="0" y="5091037"/>
            <a:chExt cx="9144000" cy="987923"/>
          </a:xfrm>
        </p:grpSpPr>
        <p:sp>
          <p:nvSpPr>
            <p:cNvPr id="12" name="Rechteck 11"/>
            <p:cNvSpPr/>
            <p:nvPr/>
          </p:nvSpPr>
          <p:spPr>
            <a:xfrm>
              <a:off x="0" y="5091037"/>
              <a:ext cx="9144000" cy="905608"/>
            </a:xfrm>
            <a:prstGeom prst="rect">
              <a:avLst/>
            </a:prstGeom>
            <a:gradFill>
              <a:gsLst>
                <a:gs pos="2000">
                  <a:srgbClr val="E2001A"/>
                </a:gs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68000">
                  <a:srgbClr val="FFFFFF">
                    <a:alpha val="60000"/>
                  </a:srgbClr>
                </a:gs>
                <a:gs pos="11000">
                  <a:schemeClr val="accent1">
                    <a:lumMod val="0"/>
                    <a:lumOff val="100000"/>
                    <a:alpha val="60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Inhaltsplatzhalter 2"/>
            <p:cNvSpPr txBox="1">
              <a:spLocks/>
            </p:cNvSpPr>
            <p:nvPr/>
          </p:nvSpPr>
          <p:spPr>
            <a:xfrm>
              <a:off x="1006719" y="5196544"/>
              <a:ext cx="7508631" cy="8824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de-DE" sz="2000" b="1" dirty="0">
                  <a:solidFill>
                    <a:srgbClr val="E2001A"/>
                  </a:solidFill>
                  <a:latin typeface="Arial" charset="0"/>
                  <a:ea typeface="Arial" charset="0"/>
                  <a:cs typeface="Arial" charset="0"/>
                </a:rPr>
                <a:t>Seelisches Wohlbefinden durch Lenkung der Aufmerksamkeit auf den eigenen Körper</a:t>
              </a:r>
            </a:p>
          </p:txBody>
        </p:sp>
        <p:pic>
          <p:nvPicPr>
            <p:cNvPr id="17" name="Bild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57" y="5290531"/>
              <a:ext cx="569587" cy="499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764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9"/>
          <a:stretch/>
        </p:blipFill>
        <p:spPr>
          <a:xfrm>
            <a:off x="2440937" y="1094401"/>
            <a:ext cx="6703063" cy="57745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93601"/>
            <a:ext cx="7886700" cy="1195200"/>
          </a:xfrm>
        </p:spPr>
        <p:txBody>
          <a:bodyPr>
            <a:noAutofit/>
          </a:bodyPr>
          <a:lstStyle/>
          <a:p>
            <a:r>
              <a:rPr lang="de-DE" sz="3100" cap="small" dirty="0">
                <a:solidFill>
                  <a:srgbClr val="E2001A"/>
                </a:solidFill>
                <a:latin typeface="Arial" charset="0"/>
                <a:cs typeface="Arial" charset="0"/>
              </a:rPr>
              <a:t>Entspannungs</a:t>
            </a:r>
            <a:r>
              <a:rPr lang="de-DE" sz="31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verfahren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44400"/>
            <a:ext cx="6700950" cy="43354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Es gibt verschiedene Möglichkeiten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cs typeface="Arial" charset="0"/>
              </a:rPr>
              <a:t>Atementspannung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cs typeface="Arial" charset="0"/>
              </a:rPr>
              <a:t>Progressive Muskelrelaxation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cs typeface="Arial" charset="0"/>
              </a:rPr>
              <a:t>Autogenes Training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cs typeface="Arial" charset="0"/>
              </a:rPr>
              <a:t>Tai-Chi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cs typeface="Arial" charset="0"/>
              </a:rPr>
              <a:t>Meditation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cs typeface="Arial" charset="0"/>
              </a:rPr>
              <a:t>Yoga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 err="1">
                <a:solidFill>
                  <a:srgbClr val="323246"/>
                </a:solidFill>
                <a:latin typeface="Arial" charset="0"/>
                <a:cs typeface="Arial" charset="0"/>
              </a:rPr>
              <a:t>Mindfullness</a:t>
            </a:r>
            <a:r>
              <a:rPr lang="de-DE" sz="2000" dirty="0">
                <a:solidFill>
                  <a:srgbClr val="323246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323246"/>
                </a:solidFill>
                <a:latin typeface="Arial" charset="0"/>
                <a:cs typeface="Arial" charset="0"/>
              </a:rPr>
              <a:t>Based</a:t>
            </a:r>
            <a:r>
              <a:rPr lang="de-DE" sz="2000" dirty="0">
                <a:solidFill>
                  <a:srgbClr val="323246"/>
                </a:solidFill>
                <a:latin typeface="Arial" charset="0"/>
                <a:cs typeface="Arial" charset="0"/>
              </a:rPr>
              <a:t> Therapie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cs typeface="Arial" charset="0"/>
              </a:rPr>
              <a:t>Tiefenentspannung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51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3"/>
          <a:stretch/>
        </p:blipFill>
        <p:spPr>
          <a:xfrm>
            <a:off x="2690447" y="1096083"/>
            <a:ext cx="6453554" cy="57634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920618" cy="1195200"/>
          </a:xfrm>
        </p:spPr>
        <p:txBody>
          <a:bodyPr>
            <a:noAutofit/>
          </a:bodyPr>
          <a:lstStyle/>
          <a:p>
            <a: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  <a:t>Inneres Gleichgewicht </a:t>
            </a:r>
            <a:br>
              <a:rPr lang="de-DE" sz="3200" cap="small" dirty="0">
                <a:solidFill>
                  <a:srgbClr val="E2001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3200" cap="small" dirty="0">
                <a:solidFill>
                  <a:srgbClr val="0051B9"/>
                </a:solidFill>
                <a:latin typeface="Arial" charset="0"/>
                <a:ea typeface="Arial" charset="0"/>
                <a:cs typeface="Arial" charset="0"/>
              </a:rPr>
              <a:t>durch Tiefenentspannung</a:t>
            </a:r>
            <a:endParaRPr lang="de-DE" sz="2200" cap="small" dirty="0">
              <a:solidFill>
                <a:srgbClr val="0051B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45231"/>
            <a:ext cx="6617970" cy="4873223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2001A"/>
              </a:buClr>
              <a:buNone/>
            </a:pPr>
            <a:r>
              <a:rPr lang="de-DE" b="1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Audioprogramm</a:t>
            </a:r>
            <a:endParaRPr lang="de-DE" sz="2000" dirty="0">
              <a:solidFill>
                <a:srgbClr val="323246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Sehr wirksame Technik der Tiefenentspannung</a:t>
            </a:r>
          </a:p>
          <a:p>
            <a:pPr marL="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Alltagstauglich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2001A"/>
              </a:buClr>
            </a:pPr>
            <a:r>
              <a:rPr lang="de-DE" sz="2000" dirty="0">
                <a:solidFill>
                  <a:srgbClr val="323246"/>
                </a:solidFill>
                <a:latin typeface="Arial" charset="0"/>
                <a:cs typeface="Arial" charset="0"/>
              </a:rPr>
              <a:t>Wissenschaftlich belegte Methode zur	Stress-bewältigung</a:t>
            </a:r>
          </a:p>
          <a:p>
            <a:pPr marL="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20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Anwendbar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18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Ohne besondere körperliche Voraussetzungen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18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Ohne viel Aufwand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18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Bei Anspannung und Unwohlsein</a:t>
            </a:r>
          </a:p>
          <a:p>
            <a:pPr marL="720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2001A"/>
              </a:buClr>
              <a:buFont typeface="Arial" charset="0"/>
              <a:buChar char="•"/>
            </a:pPr>
            <a:r>
              <a:rPr lang="de-DE" sz="1800" dirty="0">
                <a:solidFill>
                  <a:srgbClr val="323246"/>
                </a:solidFill>
                <a:latin typeface="Arial" charset="0"/>
                <a:ea typeface="Arial" charset="0"/>
                <a:cs typeface="Arial" charset="0"/>
              </a:rPr>
              <a:t>Bei beunruhigenden Gedanken oder Ängsten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741600" y="1094400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0" y="6519254"/>
            <a:ext cx="8402400" cy="0"/>
          </a:xfrm>
          <a:prstGeom prst="line">
            <a:avLst/>
          </a:prstGeom>
          <a:ln w="12700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885" y="1357269"/>
            <a:ext cx="2355111" cy="186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37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405</Words>
  <Application>Microsoft Macintosh PowerPoint</Application>
  <PresentationFormat>Bildschirmpräsentation (4:3)</PresentationFormat>
  <Paragraphs>130</Paragraphs>
  <Slides>16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Office-Design</vt:lpstr>
      <vt:lpstr>PowerPoint-Präsentation</vt:lpstr>
      <vt:lpstr>Der Sturz aus der Wirklichkeit</vt:lpstr>
      <vt:lpstr>Viele Fragen tauchen auf</vt:lpstr>
      <vt:lpstr>PowerPoint-Präsentation</vt:lpstr>
      <vt:lpstr>Unterstützung und Stärkung</vt:lpstr>
      <vt:lpstr>Effekte von Entspannungsverfahren</vt:lpstr>
      <vt:lpstr>Wo setzen Entspannungsverfahren an?</vt:lpstr>
      <vt:lpstr>Entspannungsverfahren</vt:lpstr>
      <vt:lpstr>Inneres Gleichgewicht  durch Tiefenentspannung</vt:lpstr>
      <vt:lpstr>Praktische Durchführung -   Vorbereitung der Umgebung</vt:lpstr>
      <vt:lpstr>Praktische Durchführung -   Beginn der Entspannungsübung</vt:lpstr>
      <vt:lpstr>Praktische Durchführung -   Einschlafen</vt:lpstr>
      <vt:lpstr>Praktische Durchführung -   Während der Entspannungsübung</vt:lpstr>
      <vt:lpstr>Praktische Durchführung -   Abbruch</vt:lpstr>
      <vt:lpstr>Praktische Durchführung -   Übung macht den Meister</vt:lpstr>
      <vt:lpstr>PowerPoint-Präsentation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Corvin Lüders</dc:creator>
  <cp:lastModifiedBy>Microsoft Office-Benutzer</cp:lastModifiedBy>
  <cp:revision>133</cp:revision>
  <dcterms:created xsi:type="dcterms:W3CDTF">2017-12-18T11:08:03Z</dcterms:created>
  <dcterms:modified xsi:type="dcterms:W3CDTF">2018-07-18T08:46:59Z</dcterms:modified>
</cp:coreProperties>
</file>