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1" r:id="rId4"/>
    <p:sldId id="291" r:id="rId5"/>
    <p:sldId id="290" r:id="rId6"/>
    <p:sldId id="292" r:id="rId7"/>
    <p:sldId id="293" r:id="rId8"/>
    <p:sldId id="262" r:id="rId9"/>
    <p:sldId id="296" r:id="rId10"/>
    <p:sldId id="294" r:id="rId11"/>
    <p:sldId id="297" r:id="rId12"/>
    <p:sldId id="301" r:id="rId13"/>
    <p:sldId id="299" r:id="rId14"/>
    <p:sldId id="302" r:id="rId15"/>
    <p:sldId id="303" r:id="rId16"/>
    <p:sldId id="304" r:id="rId17"/>
    <p:sldId id="306" r:id="rId18"/>
    <p:sldId id="307" r:id="rId19"/>
    <p:sldId id="309" r:id="rId20"/>
    <p:sldId id="308" r:id="rId21"/>
    <p:sldId id="300" r:id="rId22"/>
    <p:sldId id="310" r:id="rId23"/>
    <p:sldId id="311" r:id="rId24"/>
    <p:sldId id="312" r:id="rId25"/>
    <p:sldId id="313" r:id="rId26"/>
    <p:sldId id="314" r:id="rId27"/>
    <p:sldId id="315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nde, Jan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C68"/>
    <a:srgbClr val="FFF6E6"/>
    <a:srgbClr val="228E01"/>
    <a:srgbClr val="EE2D44"/>
    <a:srgbClr val="C8C8C8"/>
    <a:srgbClr val="FFF5E2"/>
    <a:srgbClr val="FFA700"/>
    <a:srgbClr val="E1D9D1"/>
    <a:srgbClr val="00486A"/>
    <a:srgbClr val="107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88184" autoAdjust="0"/>
  </p:normalViewPr>
  <p:slideViewPr>
    <p:cSldViewPr snapToGrid="0" snapToObjects="1">
      <p:cViewPr varScale="1">
        <p:scale>
          <a:sx n="158" d="100"/>
          <a:sy n="158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8D6-D48F-0445-BFB4-AEA55153889E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4B0F2-FE2B-B444-9FD1-B829ABB50D0C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70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7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8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5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144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5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16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719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591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672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64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984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544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217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348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145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686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algn="l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6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7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60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81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82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30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B0F2-FE2B-B444-9FD1-B829ABB50D0C}" type="slidenum">
              <a:rPr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3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r="7160"/>
          <a:stretch/>
        </p:blipFill>
        <p:spPr>
          <a:xfrm>
            <a:off x="310461" y="0"/>
            <a:ext cx="8523078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 flipV="1">
            <a:off x="-1" y="0"/>
            <a:ext cx="804333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/>
          <p:cNvSpPr/>
          <p:nvPr userDrawn="1"/>
        </p:nvSpPr>
        <p:spPr>
          <a:xfrm>
            <a:off x="3723165" y="1860894"/>
            <a:ext cx="4255240" cy="312991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164" y="2190320"/>
            <a:ext cx="4255240" cy="1362074"/>
          </a:xfrm>
        </p:spPr>
        <p:txBody>
          <a:bodyPr anchor="t">
            <a:noAutofit/>
          </a:bodyPr>
          <a:lstStyle>
            <a:lvl1pPr algn="ctr">
              <a:defRPr sz="3400" b="1" cap="all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723165" y="1845178"/>
            <a:ext cx="4255240" cy="45719"/>
            <a:chOff x="1075267" y="822039"/>
            <a:chExt cx="6451602" cy="45719"/>
          </a:xfrm>
        </p:grpSpPr>
        <p:sp>
          <p:nvSpPr>
            <p:cNvPr id="27" name="Rectangle 26"/>
            <p:cNvSpPr/>
            <p:nvPr/>
          </p:nvSpPr>
          <p:spPr>
            <a:xfrm>
              <a:off x="1075267" y="822039"/>
              <a:ext cx="1075267" cy="45719"/>
            </a:xfrm>
            <a:prstGeom prst="rect">
              <a:avLst/>
            </a:prstGeom>
            <a:solidFill>
              <a:srgbClr val="EE2E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50534" y="822039"/>
              <a:ext cx="1075267" cy="45719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5801" y="822039"/>
              <a:ext cx="1075267" cy="45719"/>
            </a:xfrm>
            <a:prstGeom prst="rect">
              <a:avLst/>
            </a:prstGeom>
            <a:solidFill>
              <a:srgbClr val="175B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01068" y="822039"/>
              <a:ext cx="1075267" cy="45719"/>
            </a:xfrm>
            <a:prstGeom prst="rect">
              <a:avLst/>
            </a:prstGeom>
            <a:solidFill>
              <a:srgbClr val="228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76335" y="822039"/>
              <a:ext cx="1075267" cy="45719"/>
            </a:xfrm>
            <a:prstGeom prst="rect">
              <a:avLst/>
            </a:prstGeom>
            <a:solidFill>
              <a:srgbClr val="BE17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51602" y="822039"/>
              <a:ext cx="1075267" cy="45719"/>
            </a:xfrm>
            <a:prstGeom prst="rect">
              <a:avLst/>
            </a:prstGeom>
            <a:solidFill>
              <a:srgbClr val="1AB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3165" y="3647411"/>
            <a:ext cx="4255240" cy="846665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solidFill>
                  <a:srgbClr val="4C5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 flipV="1">
            <a:off x="8339667" y="0"/>
            <a:ext cx="804333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  <p:sp>
        <p:nvSpPr>
          <p:cNvPr id="8" name="Rectangle 7"/>
          <p:cNvSpPr/>
          <p:nvPr userDrawn="1"/>
        </p:nvSpPr>
        <p:spPr>
          <a:xfrm>
            <a:off x="344891" y="822039"/>
            <a:ext cx="1075267" cy="736600"/>
          </a:xfrm>
          <a:prstGeom prst="rect">
            <a:avLst/>
          </a:prstGeom>
          <a:solidFill>
            <a:srgbClr val="1073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 userDrawn="1"/>
        </p:nvSpPr>
        <p:spPr>
          <a:xfrm>
            <a:off x="1420158" y="822039"/>
            <a:ext cx="1075267" cy="736600"/>
          </a:xfrm>
          <a:prstGeom prst="rect">
            <a:avLst/>
          </a:prstGeom>
          <a:solidFill>
            <a:srgbClr val="EE2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 userDrawn="1"/>
        </p:nvSpPr>
        <p:spPr>
          <a:xfrm>
            <a:off x="2495425" y="822039"/>
            <a:ext cx="1075267" cy="7366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 userDrawn="1"/>
        </p:nvSpPr>
        <p:spPr>
          <a:xfrm>
            <a:off x="3570692" y="822039"/>
            <a:ext cx="1075267" cy="736600"/>
          </a:xfrm>
          <a:prstGeom prst="rect">
            <a:avLst/>
          </a:prstGeom>
          <a:solidFill>
            <a:srgbClr val="175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4645959" y="822039"/>
            <a:ext cx="1075267" cy="736600"/>
          </a:xfrm>
          <a:prstGeom prst="rect">
            <a:avLst/>
          </a:prstGeom>
          <a:solidFill>
            <a:srgbClr val="228E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 userDrawn="1"/>
        </p:nvSpPr>
        <p:spPr>
          <a:xfrm>
            <a:off x="5721226" y="822039"/>
            <a:ext cx="1075267" cy="736600"/>
          </a:xfrm>
          <a:prstGeom prst="rect">
            <a:avLst/>
          </a:prstGeom>
          <a:solidFill>
            <a:srgbClr val="BE1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 userDrawn="1"/>
        </p:nvSpPr>
        <p:spPr>
          <a:xfrm>
            <a:off x="6796493" y="822039"/>
            <a:ext cx="1075267" cy="736600"/>
          </a:xfrm>
          <a:prstGeom prst="rect">
            <a:avLst/>
          </a:prstGeom>
          <a:solidFill>
            <a:srgbClr val="1AB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 userDrawn="1"/>
        </p:nvSpPr>
        <p:spPr>
          <a:xfrm>
            <a:off x="7871760" y="822039"/>
            <a:ext cx="1075267" cy="736600"/>
          </a:xfrm>
          <a:prstGeom prst="rect">
            <a:avLst/>
          </a:prstGeom>
          <a:solidFill>
            <a:srgbClr val="0591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009"/>
            <a:ext cx="8686800" cy="102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9378"/>
            <a:ext cx="8483044" cy="390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0C58-9766-3242-BB36-9F97A20CADAC}" type="datetimeFigureOut">
              <a:rPr lang="de-DE"/>
              <a:pPr/>
              <a:t>25.07.18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DEEB-17E0-BE43-9446-7967B8B7AD3C}" type="slidenum">
              <a:rPr/>
              <a:pPr/>
              <a:t>‹Nr.›</a:t>
            </a:fld>
            <a:endParaRPr lang="de-D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1113091"/>
            <a:ext cx="2514600" cy="28800"/>
            <a:chOff x="0" y="822039"/>
            <a:chExt cx="7526869" cy="45719"/>
          </a:xfrm>
        </p:grpSpPr>
        <p:sp>
          <p:nvSpPr>
            <p:cNvPr id="8" name="Rectangle 7"/>
            <p:cNvSpPr/>
            <p:nvPr/>
          </p:nvSpPr>
          <p:spPr>
            <a:xfrm>
              <a:off x="0" y="822039"/>
              <a:ext cx="1075267" cy="45719"/>
            </a:xfrm>
            <a:prstGeom prst="rect">
              <a:avLst/>
            </a:prstGeom>
            <a:solidFill>
              <a:srgbClr val="1073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5267" y="822039"/>
              <a:ext cx="1075267" cy="45719"/>
            </a:xfrm>
            <a:prstGeom prst="rect">
              <a:avLst/>
            </a:prstGeom>
            <a:solidFill>
              <a:srgbClr val="EE2E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0534" y="822039"/>
              <a:ext cx="1075267" cy="45719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5801" y="822039"/>
              <a:ext cx="1075267" cy="45719"/>
            </a:xfrm>
            <a:prstGeom prst="rect">
              <a:avLst/>
            </a:prstGeom>
            <a:solidFill>
              <a:srgbClr val="175B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01068" y="822039"/>
              <a:ext cx="1075267" cy="45719"/>
            </a:xfrm>
            <a:prstGeom prst="rect">
              <a:avLst/>
            </a:prstGeom>
            <a:solidFill>
              <a:srgbClr val="228E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76335" y="822039"/>
              <a:ext cx="1075267" cy="45719"/>
            </a:xfrm>
            <a:prstGeom prst="rect">
              <a:avLst/>
            </a:prstGeom>
            <a:solidFill>
              <a:srgbClr val="BE17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1602" y="822039"/>
              <a:ext cx="1075267" cy="45719"/>
            </a:xfrm>
            <a:prstGeom prst="rect">
              <a:avLst/>
            </a:prstGeom>
            <a:solidFill>
              <a:srgbClr val="1AB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1073A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800"/>
        </a:spcBef>
        <a:spcAft>
          <a:spcPts val="500"/>
        </a:spcAft>
        <a:buClr>
          <a:srgbClr val="1073A3"/>
        </a:buClr>
        <a:buFont typeface="Arial"/>
        <a:buChar char="•"/>
        <a:defRPr sz="2200" b="1" kern="1200">
          <a:solidFill>
            <a:srgbClr val="0591B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800"/>
        </a:spcBef>
        <a:buClr>
          <a:srgbClr val="1073A3"/>
        </a:buClr>
        <a:buFont typeface="Arial"/>
        <a:buChar char="•"/>
        <a:defRPr sz="1600" kern="1200">
          <a:solidFill>
            <a:srgbClr val="4C5C68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800"/>
        </a:spcBef>
        <a:buClr>
          <a:srgbClr val="1073A3"/>
        </a:buClr>
        <a:buFont typeface="Arial"/>
        <a:buChar char="•"/>
        <a:defRPr sz="1600" kern="1200">
          <a:solidFill>
            <a:srgbClr val="4C5C68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800"/>
        </a:spcBef>
        <a:buClr>
          <a:srgbClr val="1073A3"/>
        </a:buClr>
        <a:buFont typeface="Arial"/>
        <a:buChar char="–"/>
        <a:defRPr sz="1400" kern="1200">
          <a:solidFill>
            <a:srgbClr val="4C5C68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800"/>
        </a:spcBef>
        <a:buClr>
          <a:srgbClr val="1073A3"/>
        </a:buClr>
        <a:buFont typeface="Arial"/>
        <a:buChar char="•"/>
        <a:defRPr sz="1400" kern="1200">
          <a:solidFill>
            <a:srgbClr val="4C5C68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164" y="2292073"/>
            <a:ext cx="4255240" cy="1238249"/>
          </a:xfrm>
        </p:spPr>
        <p:txBody>
          <a:bodyPr/>
          <a:lstStyle/>
          <a:p>
            <a:r>
              <a:rPr lang="en-US" dirty="0" err="1"/>
              <a:t>Prostatakrebs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79231" y="3047345"/>
            <a:ext cx="4543105" cy="846665"/>
          </a:xfrm>
        </p:spPr>
        <p:txBody>
          <a:bodyPr>
            <a:normAutofit/>
          </a:bodyPr>
          <a:lstStyle/>
          <a:p>
            <a:r>
              <a:rPr lang="de-DE" sz="2400" dirty="0"/>
              <a:t>Einflussfaktoren und Früherkennung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93" y="4099161"/>
            <a:ext cx="911580" cy="760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IV. Untersuchungsmaßnahmen </a:t>
            </a:r>
            <a:br>
              <a:rPr lang="de-DE" dirty="0"/>
            </a:br>
            <a:r>
              <a:rPr lang="de-DE" dirty="0"/>
              <a:t>zur Früherkennung von Prostatakrebs</a:t>
            </a:r>
            <a:endParaRPr lang="de-DE" sz="1800" b="0" dirty="0"/>
          </a:p>
        </p:txBody>
      </p:sp>
      <p:grpSp>
        <p:nvGrpSpPr>
          <p:cNvPr id="8" name="Group 31"/>
          <p:cNvGrpSpPr/>
          <p:nvPr/>
        </p:nvGrpSpPr>
        <p:grpSpPr>
          <a:xfrm rot="16200000">
            <a:off x="2432727" y="-1249151"/>
            <a:ext cx="4278548" cy="9144001"/>
            <a:chOff x="6140878" y="1448784"/>
            <a:chExt cx="2635917" cy="4606331"/>
          </a:xfrm>
        </p:grpSpPr>
        <p:sp>
          <p:nvSpPr>
            <p:cNvPr id="10" name="Rectangle 23"/>
            <p:cNvSpPr/>
            <p:nvPr/>
          </p:nvSpPr>
          <p:spPr>
            <a:xfrm flipV="1">
              <a:off x="6140878" y="1448784"/>
              <a:ext cx="2635917" cy="460633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27"/>
            <p:cNvSpPr/>
            <p:nvPr/>
          </p:nvSpPr>
          <p:spPr>
            <a:xfrm flipV="1">
              <a:off x="6140878" y="5985473"/>
              <a:ext cx="2635917" cy="6964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34" y="1270450"/>
            <a:ext cx="4503295" cy="4132435"/>
          </a:xfrm>
          <a:prstGeom prst="rect">
            <a:avLst/>
          </a:prstGeom>
        </p:spPr>
      </p:pic>
      <p:sp>
        <p:nvSpPr>
          <p:cNvPr id="7" name="Rectangle 27"/>
          <p:cNvSpPr/>
          <p:nvPr/>
        </p:nvSpPr>
        <p:spPr>
          <a:xfrm rot="16200000" flipV="1">
            <a:off x="-2070151" y="3253727"/>
            <a:ext cx="4278548" cy="138246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35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"/>
          <a:stretch/>
        </p:blipFill>
        <p:spPr>
          <a:xfrm flipH="1">
            <a:off x="0" y="2300221"/>
            <a:ext cx="6392708" cy="4557778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flipV="1">
            <a:off x="0" y="1389803"/>
            <a:ext cx="9144000" cy="797129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Untersuchungsmethoden zur </a:t>
            </a:r>
            <a:br>
              <a:rPr lang="de-DE" dirty="0"/>
            </a:br>
            <a:r>
              <a:rPr lang="de-DE" dirty="0"/>
              <a:t>Prostatakrebs-Früherkennung 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2334799"/>
          </a:xfrm>
        </p:spPr>
        <p:txBody>
          <a:bodyPr>
            <a:normAutofit/>
          </a:bodyPr>
          <a:lstStyle/>
          <a:p>
            <a:pPr lvl="1">
              <a:spcBef>
                <a:spcPts val="2000"/>
              </a:spcBef>
            </a:pPr>
            <a:r>
              <a:rPr lang="en-US" sz="2400" b="1" dirty="0" err="1"/>
              <a:t>Rektale</a:t>
            </a:r>
            <a:r>
              <a:rPr lang="en-US" sz="2400" b="1" dirty="0"/>
              <a:t> </a:t>
            </a:r>
            <a:r>
              <a:rPr lang="en-US" sz="2400" b="1" dirty="0" err="1"/>
              <a:t>Tastuntersuchung</a:t>
            </a:r>
            <a:endParaRPr lang="en-US" sz="2400" b="1" dirty="0"/>
          </a:p>
          <a:p>
            <a:pPr lvl="1">
              <a:spcBef>
                <a:spcPts val="2000"/>
              </a:spcBef>
            </a:pPr>
            <a:r>
              <a:rPr lang="en-US" sz="2400" dirty="0"/>
              <a:t>PSA-Test (</a:t>
            </a:r>
            <a:r>
              <a:rPr lang="en-US" sz="2400" dirty="0" err="1"/>
              <a:t>Bluttest</a:t>
            </a:r>
            <a:r>
              <a:rPr lang="en-US" sz="2400" dirty="0"/>
              <a:t>)</a:t>
            </a:r>
          </a:p>
          <a:p>
            <a:pPr lvl="1">
              <a:spcBef>
                <a:spcPts val="2000"/>
              </a:spcBef>
            </a:pPr>
            <a:r>
              <a:rPr lang="en-US" sz="2400" dirty="0"/>
              <a:t>[TRUS, CT, MRT (</a:t>
            </a:r>
            <a:r>
              <a:rPr lang="en-US" sz="2400" dirty="0" err="1"/>
              <a:t>Bildgebung</a:t>
            </a:r>
            <a:r>
              <a:rPr lang="en-US" sz="2400" dirty="0"/>
              <a:t>)]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05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Rektale Tastuntersuchung </a:t>
            </a:r>
            <a:br>
              <a:rPr lang="de-DE" dirty="0"/>
            </a:br>
            <a:r>
              <a:rPr lang="de-DE" dirty="0"/>
              <a:t>(digitale rektale Untersuchung – DRU)</a:t>
            </a:r>
            <a:endParaRPr lang="de-DE" sz="18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4398021" cy="4212151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Empfohlen</a:t>
            </a:r>
            <a:r>
              <a:rPr lang="en-US" dirty="0"/>
              <a:t> </a:t>
            </a:r>
            <a:r>
              <a:rPr lang="en-US" b="1" dirty="0"/>
              <a:t>1 mal / </a:t>
            </a:r>
            <a:r>
              <a:rPr lang="en-US" b="1" dirty="0" err="1"/>
              <a:t>Jahr</a:t>
            </a:r>
            <a:r>
              <a:rPr lang="en-US" b="1" dirty="0"/>
              <a:t> ab </a:t>
            </a:r>
            <a:r>
              <a:rPr lang="en-US" b="1" dirty="0" err="1"/>
              <a:t>dem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45. </a:t>
            </a:r>
            <a:r>
              <a:rPr lang="en-US" b="1" dirty="0" err="1"/>
              <a:t>Lebensjahr</a:t>
            </a:r>
            <a:endParaRPr lang="en-US" b="1" dirty="0"/>
          </a:p>
          <a:p>
            <a:pPr lvl="1"/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etwa</a:t>
            </a:r>
            <a:r>
              <a:rPr lang="en-US" dirty="0"/>
              <a:t> </a:t>
            </a:r>
            <a:r>
              <a:rPr lang="en-US" b="1" dirty="0"/>
              <a:t>59 %</a:t>
            </a:r>
            <a:r>
              <a:rPr lang="en-US" dirty="0"/>
              <a:t> der </a:t>
            </a:r>
            <a:r>
              <a:rPr lang="en-US" dirty="0" err="1"/>
              <a:t>Tumoren</a:t>
            </a:r>
            <a:r>
              <a:rPr lang="en-US" dirty="0"/>
              <a:t> fallen </a:t>
            </a:r>
            <a:r>
              <a:rPr lang="en-US" dirty="0" err="1"/>
              <a:t>bei</a:t>
            </a:r>
            <a:r>
              <a:rPr lang="en-US" dirty="0"/>
              <a:t> der DRU auf </a:t>
            </a:r>
          </a:p>
          <a:p>
            <a:pPr lvl="1"/>
            <a:r>
              <a:rPr lang="en-US" dirty="0"/>
              <a:t>Die </a:t>
            </a:r>
            <a:r>
              <a:rPr lang="en-US" b="1" dirty="0" err="1"/>
              <a:t>alleinige</a:t>
            </a:r>
            <a:r>
              <a:rPr lang="en-US" b="1" dirty="0"/>
              <a:t> </a:t>
            </a:r>
            <a:r>
              <a:rPr lang="en-US" b="1" dirty="0" err="1"/>
              <a:t>Tastuntersuchung</a:t>
            </a:r>
            <a:r>
              <a:rPr lang="en-US" b="1" dirty="0"/>
              <a:t> </a:t>
            </a:r>
            <a:r>
              <a:rPr lang="en-US" dirty="0"/>
              <a:t>der </a:t>
            </a:r>
            <a:r>
              <a:rPr lang="en-US" dirty="0" err="1"/>
              <a:t>Prostata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b="1" dirty="0" err="1"/>
              <a:t>zur</a:t>
            </a:r>
            <a:r>
              <a:rPr lang="en-US" b="1" dirty="0"/>
              <a:t> </a:t>
            </a:r>
            <a:r>
              <a:rPr lang="en-US" b="1" dirty="0" err="1"/>
              <a:t>Früherkennung</a:t>
            </a:r>
            <a:r>
              <a:rPr lang="en-US" b="1" dirty="0"/>
              <a:t> von </a:t>
            </a:r>
            <a:r>
              <a:rPr lang="en-US" b="1" dirty="0" err="1"/>
              <a:t>Prostatakrebs</a:t>
            </a:r>
            <a:r>
              <a:rPr lang="en-US" b="1" dirty="0"/>
              <a:t> </a:t>
            </a:r>
            <a:r>
              <a:rPr lang="en-US" b="1" dirty="0" err="1"/>
              <a:t>nicht</a:t>
            </a:r>
            <a:r>
              <a:rPr lang="en-US" b="1" dirty="0"/>
              <a:t> </a:t>
            </a:r>
            <a:r>
              <a:rPr lang="en-US" b="1" dirty="0" err="1"/>
              <a:t>ausreichend</a:t>
            </a:r>
            <a:r>
              <a:rPr lang="en-US" b="1" dirty="0"/>
              <a:t> </a:t>
            </a:r>
          </a:p>
          <a:p>
            <a:pPr lvl="1"/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b="1" dirty="0" err="1"/>
              <a:t>nicht</a:t>
            </a:r>
            <a:r>
              <a:rPr lang="en-US" b="1" dirty="0"/>
              <a:t> </a:t>
            </a:r>
            <a:r>
              <a:rPr lang="en-US" b="1" dirty="0" err="1"/>
              <a:t>mehr</a:t>
            </a:r>
            <a:r>
              <a:rPr lang="en-US" b="1" dirty="0"/>
              <a:t> der absolute Standard</a:t>
            </a:r>
            <a:r>
              <a:rPr lang="en-US" dirty="0"/>
              <a:t>,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Empfehlung</a:t>
            </a:r>
            <a:endParaRPr lang="en-US" dirty="0"/>
          </a:p>
          <a:p>
            <a:pPr lvl="1"/>
            <a:endParaRPr lang="en-US" dirty="0"/>
          </a:p>
          <a:p>
            <a:pPr lvl="1">
              <a:buFont typeface="Symbol" charset="2"/>
              <a:buChar char="-"/>
            </a:pPr>
            <a:endParaRPr lang="en-US" dirty="0" err="1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931463"/>
            <a:ext cx="7226188" cy="8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en-US" sz="800" dirty="0" err="1"/>
              <a:t>Interdisziplinäre</a:t>
            </a:r>
            <a:r>
              <a:rPr lang="en-US" sz="800" dirty="0"/>
              <a:t> </a:t>
            </a:r>
            <a:r>
              <a:rPr lang="en-US" sz="800" dirty="0" err="1"/>
              <a:t>Leitlinie</a:t>
            </a:r>
            <a:r>
              <a:rPr lang="en-US" sz="800" dirty="0"/>
              <a:t> der </a:t>
            </a:r>
            <a:r>
              <a:rPr lang="en-US" sz="800" dirty="0" err="1"/>
              <a:t>Qualität</a:t>
            </a:r>
            <a:r>
              <a:rPr lang="en-US" sz="800" dirty="0"/>
              <a:t> S3 </a:t>
            </a:r>
            <a:r>
              <a:rPr lang="en-US" sz="800" dirty="0" err="1"/>
              <a:t>zur</a:t>
            </a:r>
            <a:r>
              <a:rPr lang="en-US" sz="800" dirty="0"/>
              <a:t> </a:t>
            </a:r>
            <a:r>
              <a:rPr lang="en-US" sz="800" dirty="0" err="1"/>
              <a:t>Früherkennung</a:t>
            </a:r>
            <a:r>
              <a:rPr lang="en-US" sz="800" dirty="0"/>
              <a:t>, Diagnose und </a:t>
            </a:r>
            <a:r>
              <a:rPr lang="en-US" sz="800" dirty="0" err="1"/>
              <a:t>Therapie</a:t>
            </a:r>
            <a:r>
              <a:rPr lang="en-US" sz="800" dirty="0"/>
              <a:t> der </a:t>
            </a:r>
            <a:r>
              <a:rPr lang="en-US" sz="800" dirty="0" err="1"/>
              <a:t>verschiedenen</a:t>
            </a:r>
            <a:r>
              <a:rPr lang="en-US" sz="800" dirty="0"/>
              <a:t> </a:t>
            </a:r>
            <a:r>
              <a:rPr lang="en-US" sz="800" dirty="0" err="1"/>
              <a:t>Stadien</a:t>
            </a:r>
            <a:r>
              <a:rPr lang="en-US" sz="800" dirty="0"/>
              <a:t> des </a:t>
            </a:r>
            <a:r>
              <a:rPr lang="en-US" sz="800" dirty="0" err="1"/>
              <a:t>Prostatakarzinoms</a:t>
            </a:r>
            <a:r>
              <a:rPr lang="en-US" sz="800" dirty="0"/>
              <a:t>, Version 5.0-April 2018, AWMF-</a:t>
            </a:r>
            <a:r>
              <a:rPr lang="en-US" sz="800" dirty="0" err="1"/>
              <a:t>Registernummer</a:t>
            </a:r>
            <a:r>
              <a:rPr lang="en-US" sz="800" dirty="0"/>
              <a:t>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en-US" sz="800" dirty="0"/>
              <a:t>Halpern JA, </a:t>
            </a:r>
            <a:r>
              <a:rPr lang="en-US" sz="800" dirty="0" err="1"/>
              <a:t>Oromendia</a:t>
            </a:r>
            <a:r>
              <a:rPr lang="en-US" sz="800" dirty="0"/>
              <a:t> C, </a:t>
            </a:r>
            <a:r>
              <a:rPr lang="en-US" sz="800" dirty="0" err="1"/>
              <a:t>Shoag</a:t>
            </a:r>
            <a:r>
              <a:rPr lang="en-US" sz="800" dirty="0"/>
              <a:t> JE, Mittal S, </a:t>
            </a:r>
            <a:r>
              <a:rPr lang="en-US" sz="800" dirty="0" err="1"/>
              <a:t>Cosiano</a:t>
            </a:r>
            <a:r>
              <a:rPr lang="en-US" sz="800" dirty="0"/>
              <a:t> MF, </a:t>
            </a:r>
            <a:r>
              <a:rPr lang="en-US" sz="800" dirty="0" err="1"/>
              <a:t>Ballman</a:t>
            </a:r>
            <a:r>
              <a:rPr lang="en-US" sz="800" dirty="0"/>
              <a:t> KV, Vickers AJ, Hu JC. Use of Digital Rectal Examination as an Adjunct to Prostate Specific Antigen in the Detection of Clinically Significant Prostate Cancer. J Urol. 2018  Apr;199(4):947-953.</a:t>
            </a:r>
          </a:p>
        </p:txBody>
      </p:sp>
      <p:grpSp>
        <p:nvGrpSpPr>
          <p:cNvPr id="12" name="Group 10"/>
          <p:cNvGrpSpPr/>
          <p:nvPr/>
        </p:nvGrpSpPr>
        <p:grpSpPr>
          <a:xfrm>
            <a:off x="-5" y="5000881"/>
            <a:ext cx="6620937" cy="819650"/>
            <a:chOff x="-5" y="4420621"/>
            <a:chExt cx="6620937" cy="819650"/>
          </a:xfrm>
        </p:grpSpPr>
        <p:sp>
          <p:nvSpPr>
            <p:cNvPr id="13" name="Round Same Side Corner Rectangle 8"/>
            <p:cNvSpPr/>
            <p:nvPr/>
          </p:nvSpPr>
          <p:spPr>
            <a:xfrm rot="5400000">
              <a:off x="2900638" y="1519978"/>
              <a:ext cx="819650" cy="6620935"/>
            </a:xfrm>
            <a:prstGeom prst="round2SameRect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416822" y="4513074"/>
              <a:ext cx="5204110" cy="6594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buClr>
                  <a:srgbClr val="1073A3"/>
                </a:buClr>
              </a:pP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Zur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Früherkennung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wird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die DRU in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Kombination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mit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PSA-Wert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empfohlen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!</a:t>
              </a:r>
            </a:p>
          </p:txBody>
        </p:sp>
        <p:grpSp>
          <p:nvGrpSpPr>
            <p:cNvPr id="16" name="Group 19"/>
            <p:cNvGrpSpPr/>
            <p:nvPr/>
          </p:nvGrpSpPr>
          <p:grpSpPr>
            <a:xfrm>
              <a:off x="593638" y="4495766"/>
              <a:ext cx="617095" cy="634028"/>
              <a:chOff x="602105" y="4588933"/>
              <a:chExt cx="617095" cy="63402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02105" y="4614333"/>
                <a:ext cx="608628" cy="608628"/>
              </a:xfrm>
              <a:prstGeom prst="ellipse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610572" y="4588933"/>
                <a:ext cx="608628" cy="608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A700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!</a:t>
                </a:r>
                <a:endParaRPr kumimoji="0" lang="de-DE" sz="4000" b="0" i="0" u="none" strike="noStrike" kern="1200" cap="all" spc="0" normalizeH="0" baseline="0" noProof="0" dirty="0">
                  <a:ln>
                    <a:noFill/>
                  </a:ln>
                  <a:solidFill>
                    <a:srgbClr val="FFA7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</p:grp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/>
          <a:stretch/>
        </p:blipFill>
        <p:spPr>
          <a:xfrm>
            <a:off x="5365020" y="1648075"/>
            <a:ext cx="3576678" cy="2506733"/>
          </a:xfrm>
          <a:prstGeom prst="rect">
            <a:avLst/>
          </a:prstGeom>
          <a:effectLst/>
        </p:spPr>
      </p:pic>
      <p:sp>
        <p:nvSpPr>
          <p:cNvPr id="15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06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"/>
          <a:stretch/>
        </p:blipFill>
        <p:spPr>
          <a:xfrm flipH="1">
            <a:off x="0" y="2300221"/>
            <a:ext cx="6392708" cy="4557778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flipV="1">
            <a:off x="0" y="2109994"/>
            <a:ext cx="9144000" cy="797129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Untersuchungsmethoden zur </a:t>
            </a:r>
            <a:br>
              <a:rPr lang="de-DE" dirty="0"/>
            </a:br>
            <a:r>
              <a:rPr lang="de-DE" dirty="0"/>
              <a:t>Prostatakrebs-Früherkennung 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2334799"/>
          </a:xfrm>
        </p:spPr>
        <p:txBody>
          <a:bodyPr>
            <a:normAutofit/>
          </a:bodyPr>
          <a:lstStyle/>
          <a:p>
            <a:pPr lvl="1">
              <a:spcBef>
                <a:spcPts val="2000"/>
              </a:spcBef>
            </a:pPr>
            <a:r>
              <a:rPr lang="en-US" sz="2400" dirty="0" err="1"/>
              <a:t>Rektale</a:t>
            </a:r>
            <a:r>
              <a:rPr lang="en-US" sz="2400" dirty="0"/>
              <a:t> </a:t>
            </a:r>
            <a:r>
              <a:rPr lang="en-US" sz="2400" dirty="0" err="1"/>
              <a:t>Tastuntersuchung</a:t>
            </a:r>
            <a:endParaRPr lang="en-US" sz="2400" dirty="0"/>
          </a:p>
          <a:p>
            <a:pPr lvl="1">
              <a:spcBef>
                <a:spcPts val="2000"/>
              </a:spcBef>
            </a:pPr>
            <a:r>
              <a:rPr lang="en-US" sz="2400" b="1" dirty="0"/>
              <a:t>PSA-Test (</a:t>
            </a:r>
            <a:r>
              <a:rPr lang="en-US" sz="2400" b="1" dirty="0" err="1"/>
              <a:t>Bluttest</a:t>
            </a:r>
            <a:r>
              <a:rPr lang="en-US" sz="2400" b="1" dirty="0"/>
              <a:t>)</a:t>
            </a:r>
          </a:p>
          <a:p>
            <a:pPr lvl="1">
              <a:spcBef>
                <a:spcPts val="2000"/>
              </a:spcBef>
            </a:pPr>
            <a:r>
              <a:rPr lang="en-US" sz="2400" dirty="0"/>
              <a:t>[TRUS, CT, MRT (</a:t>
            </a:r>
            <a:r>
              <a:rPr lang="en-US" sz="2400" dirty="0" err="1"/>
              <a:t>Bildgebung</a:t>
            </a:r>
            <a:r>
              <a:rPr lang="en-US" sz="2400" dirty="0"/>
              <a:t>)]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53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PSA – Was ist das eigentlich? </a:t>
            </a:r>
            <a:endParaRPr lang="de-DE" sz="18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4398021" cy="421215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Das </a:t>
            </a:r>
            <a:r>
              <a:rPr lang="en-US" dirty="0" err="1"/>
              <a:t>prostataspezifische</a:t>
            </a:r>
            <a:r>
              <a:rPr lang="en-US" dirty="0"/>
              <a:t> Antigen </a:t>
            </a:r>
            <a:r>
              <a:rPr lang="en-US" b="1" dirty="0"/>
              <a:t>(PSA)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ein</a:t>
            </a:r>
            <a:r>
              <a:rPr lang="en-US" b="1" dirty="0"/>
              <a:t> </a:t>
            </a:r>
            <a:r>
              <a:rPr lang="en-US" b="1" dirty="0" err="1"/>
              <a:t>Eiweiß</a:t>
            </a:r>
            <a:r>
              <a:rPr lang="en-US" dirty="0"/>
              <a:t>, das </a:t>
            </a:r>
            <a:r>
              <a:rPr lang="en-US" dirty="0" err="1"/>
              <a:t>nur</a:t>
            </a:r>
            <a:r>
              <a:rPr lang="en-US" dirty="0"/>
              <a:t> in der </a:t>
            </a:r>
            <a:r>
              <a:rPr lang="en-US" dirty="0" err="1"/>
              <a:t>Prostata</a:t>
            </a:r>
            <a:r>
              <a:rPr lang="en-US" dirty="0"/>
              <a:t> </a:t>
            </a:r>
            <a:r>
              <a:rPr lang="en-US" dirty="0" err="1"/>
              <a:t>gebildet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PSA </a:t>
            </a:r>
            <a:r>
              <a:rPr lang="en-US" dirty="0" err="1"/>
              <a:t>dient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anderem</a:t>
            </a:r>
            <a:r>
              <a:rPr lang="en-US" dirty="0"/>
              <a:t> der </a:t>
            </a:r>
            <a:r>
              <a:rPr lang="en-US" dirty="0" err="1"/>
              <a:t>Samenverflüssigung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/>
              <a:t>erhöhter</a:t>
            </a:r>
            <a:r>
              <a:rPr lang="en-US" b="1" dirty="0"/>
              <a:t> PSA-Wert </a:t>
            </a:r>
            <a:r>
              <a:rPr lang="en-US" dirty="0" err="1"/>
              <a:t>deutet</a:t>
            </a:r>
            <a:r>
              <a:rPr lang="en-US" dirty="0"/>
              <a:t> auf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Veränderung</a:t>
            </a:r>
            <a:r>
              <a:rPr lang="en-US" b="1" dirty="0"/>
              <a:t> der </a:t>
            </a:r>
            <a:r>
              <a:rPr lang="en-US" b="1" dirty="0" err="1"/>
              <a:t>Prostata</a:t>
            </a:r>
            <a:r>
              <a:rPr lang="en-US" b="1" dirty="0"/>
              <a:t> </a:t>
            </a:r>
            <a:r>
              <a:rPr lang="en-US" dirty="0" err="1"/>
              <a:t>hin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PSA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Blut</a:t>
            </a:r>
            <a:r>
              <a:rPr lang="en-US" dirty="0"/>
              <a:t> </a:t>
            </a:r>
            <a:r>
              <a:rPr lang="en-US" dirty="0" err="1"/>
              <a:t>nachweisbar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PSA hat </a:t>
            </a:r>
            <a:r>
              <a:rPr lang="en-US" dirty="0" err="1"/>
              <a:t>hohen</a:t>
            </a:r>
            <a:r>
              <a:rPr lang="en-US" dirty="0"/>
              <a:t> </a:t>
            </a:r>
            <a:r>
              <a:rPr lang="en-US" dirty="0" err="1"/>
              <a:t>Stellenwert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Behandlungsplanung</a:t>
            </a:r>
            <a:r>
              <a:rPr lang="en-US" dirty="0"/>
              <a:t>, </a:t>
            </a:r>
            <a:r>
              <a:rPr lang="en-US" dirty="0" err="1"/>
              <a:t>Kontrolle</a:t>
            </a:r>
            <a:r>
              <a:rPr lang="en-US" dirty="0"/>
              <a:t> des </a:t>
            </a:r>
            <a:r>
              <a:rPr lang="en-US" dirty="0" err="1"/>
              <a:t>Therapieerfolgs</a:t>
            </a:r>
            <a:r>
              <a:rPr lang="en-US" dirty="0"/>
              <a:t> und </a:t>
            </a:r>
            <a:r>
              <a:rPr lang="en-US" dirty="0" err="1"/>
              <a:t>Verlauf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fortgeschrittenen</a:t>
            </a:r>
            <a:r>
              <a:rPr lang="en-US" dirty="0"/>
              <a:t> Stadium.</a:t>
            </a:r>
          </a:p>
          <a:p>
            <a:pPr lvl="1"/>
            <a:endParaRPr lang="en-US" dirty="0"/>
          </a:p>
          <a:p>
            <a:pPr lvl="1">
              <a:buFont typeface="Symbol" charset="2"/>
              <a:buChar char="-"/>
            </a:pPr>
            <a:endParaRPr lang="en-US" dirty="0" err="1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931463"/>
            <a:ext cx="7226188" cy="8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</p:txBody>
      </p:sp>
      <p:pic>
        <p:nvPicPr>
          <p:cNvPr id="15" name="Bild 14" descr="Bildschirmfoto 2017-06-01 um 13.39.3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"/>
          <a:stretch/>
        </p:blipFill>
        <p:spPr>
          <a:xfrm>
            <a:off x="5189406" y="1648075"/>
            <a:ext cx="3752292" cy="2506733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6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 flipV="1">
            <a:off x="16184" y="1252240"/>
            <a:ext cx="9144000" cy="4493105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Einflüsse auf den PSA-Wert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722"/>
            <a:ext cx="3888223" cy="400880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err="1"/>
              <a:t>Erhöhter</a:t>
            </a:r>
            <a:r>
              <a:rPr lang="en-US" b="1" dirty="0"/>
              <a:t> PSA-Wert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lvl="1">
              <a:lnSpc>
                <a:spcPct val="100000"/>
              </a:lnSpc>
            </a:pPr>
            <a:r>
              <a:rPr lang="en-US" dirty="0" err="1"/>
              <a:t>Gutartige</a:t>
            </a:r>
            <a:r>
              <a:rPr lang="en-US" dirty="0"/>
              <a:t> </a:t>
            </a:r>
            <a:r>
              <a:rPr lang="en-US" dirty="0" err="1"/>
              <a:t>Vergrößerung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Entzündung</a:t>
            </a:r>
            <a:r>
              <a:rPr lang="en-US" dirty="0"/>
              <a:t> der </a:t>
            </a:r>
            <a:r>
              <a:rPr lang="en-US" dirty="0" err="1"/>
              <a:t>Prostata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Harnwegsinfekte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Verstopfung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Sport (</a:t>
            </a:r>
            <a:r>
              <a:rPr lang="en-US" dirty="0" err="1" smtClean="0"/>
              <a:t>z.B</a:t>
            </a:r>
            <a:r>
              <a:rPr lang="en-US" dirty="0"/>
              <a:t>. </a:t>
            </a:r>
            <a:r>
              <a:rPr lang="en-US" dirty="0" err="1"/>
              <a:t>Radfahren</a:t>
            </a:r>
            <a:r>
              <a:rPr lang="en-US" dirty="0"/>
              <a:t>, </a:t>
            </a:r>
            <a:r>
              <a:rPr lang="en-US" dirty="0" err="1"/>
              <a:t>Reiten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Geschlechtsverkehr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DRU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Blasenkatheter</a:t>
            </a:r>
            <a:r>
              <a:rPr lang="en-US" dirty="0"/>
              <a:t>, </a:t>
            </a:r>
            <a:r>
              <a:rPr lang="en-US" dirty="0" err="1"/>
              <a:t>Harnröhren-Blasenspiegelung</a:t>
            </a:r>
            <a:r>
              <a:rPr lang="en-US" dirty="0"/>
              <a:t>, </a:t>
            </a:r>
            <a:r>
              <a:rPr lang="en-US" dirty="0" err="1"/>
              <a:t>Darm-spiegelung</a:t>
            </a:r>
            <a:r>
              <a:rPr lang="en-US" dirty="0"/>
              <a:t> (</a:t>
            </a:r>
            <a:r>
              <a:rPr lang="en-US" dirty="0" err="1"/>
              <a:t>Koloskopie</a:t>
            </a:r>
            <a:r>
              <a:rPr lang="en-US" dirty="0"/>
              <a:t>) und </a:t>
            </a:r>
            <a:r>
              <a:rPr lang="en-US" dirty="0" err="1"/>
              <a:t>Prostatabiopsie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52365" y="1403722"/>
            <a:ext cx="3961052" cy="393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err="1"/>
              <a:t>Gesenkter</a:t>
            </a:r>
            <a:r>
              <a:rPr lang="en-US" b="1" dirty="0"/>
              <a:t> PSA-Wert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700" dirty="0"/>
          </a:p>
          <a:p>
            <a:pPr lvl="1">
              <a:lnSpc>
                <a:spcPct val="100000"/>
              </a:lnSpc>
            </a:pPr>
            <a:r>
              <a:rPr lang="en-US" dirty="0"/>
              <a:t>5-alpha-Reduktase-Hemmer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Medikamente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Haarausfall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und </a:t>
            </a:r>
            <a:r>
              <a:rPr lang="en-US" dirty="0" err="1"/>
              <a:t>gegen</a:t>
            </a:r>
            <a:r>
              <a:rPr lang="en-US" dirty="0"/>
              <a:t> das </a:t>
            </a:r>
            <a:r>
              <a:rPr lang="en-US" dirty="0" err="1"/>
              <a:t>benigne</a:t>
            </a:r>
            <a:r>
              <a:rPr lang="en-US" dirty="0"/>
              <a:t> </a:t>
            </a:r>
            <a:r>
              <a:rPr lang="en-US" dirty="0" err="1"/>
              <a:t>Prostatasyndrom</a:t>
            </a:r>
            <a:r>
              <a:rPr lang="en-US" dirty="0"/>
              <a:t>) 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Entfernung</a:t>
            </a:r>
            <a:r>
              <a:rPr lang="en-US" dirty="0"/>
              <a:t> von </a:t>
            </a:r>
            <a:r>
              <a:rPr lang="en-US" dirty="0" err="1"/>
              <a:t>Prostatagewebe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(TUR-P) / </a:t>
            </a:r>
            <a:r>
              <a:rPr lang="en-US" dirty="0" err="1"/>
              <a:t>radikale</a:t>
            </a:r>
            <a:r>
              <a:rPr lang="en-US" dirty="0"/>
              <a:t> </a:t>
            </a:r>
            <a:r>
              <a:rPr lang="en-US" dirty="0" err="1"/>
              <a:t>Prostatektomie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Strahlentherapie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therapie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Prostatakrebs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Statine</a:t>
            </a:r>
            <a:r>
              <a:rPr lang="en-US" dirty="0"/>
              <a:t> (</a:t>
            </a:r>
            <a:r>
              <a:rPr lang="en-US" dirty="0" err="1"/>
              <a:t>Lipidsenker</a:t>
            </a:r>
            <a:r>
              <a:rPr lang="en-US" dirty="0"/>
              <a:t>)</a:t>
            </a:r>
          </a:p>
          <a:p>
            <a:pPr lvl="1"/>
            <a:endParaRPr lang="en-US" dirty="0" err="1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7228" y="6101395"/>
            <a:ext cx="7687433" cy="64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408647" y="1363262"/>
            <a:ext cx="453154" cy="530275"/>
            <a:chOff x="368187" y="1533194"/>
            <a:chExt cx="453154" cy="530275"/>
          </a:xfrm>
        </p:grpSpPr>
        <p:sp>
          <p:nvSpPr>
            <p:cNvPr id="5" name="Oval 4"/>
            <p:cNvSpPr/>
            <p:nvPr/>
          </p:nvSpPr>
          <p:spPr>
            <a:xfrm>
              <a:off x="384371" y="1549378"/>
              <a:ext cx="436970" cy="436970"/>
            </a:xfrm>
            <a:prstGeom prst="ellipse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68187" y="1533194"/>
              <a:ext cx="436970" cy="53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800"/>
                </a:spcBef>
                <a:spcAft>
                  <a:spcPts val="500"/>
                </a:spcAft>
                <a:buClr>
                  <a:srgbClr val="1073A3"/>
                </a:buClr>
                <a:buFont typeface="Arial"/>
                <a:buChar char="•"/>
                <a:defRPr sz="2200" b="1" kern="1200">
                  <a:solidFill>
                    <a:srgbClr val="0591B9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–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90000"/>
                </a:lnSpc>
                <a:spcBef>
                  <a:spcPts val="1000"/>
                </a:spcBef>
                <a:buNone/>
                <a:defRPr/>
              </a:pPr>
              <a:r>
                <a:rPr lang="de-DE" sz="2400" dirty="0">
                  <a:solidFill>
                    <a:schemeClr val="bg1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4155261" y="1355170"/>
            <a:ext cx="485522" cy="530275"/>
            <a:chOff x="4203813" y="1525102"/>
            <a:chExt cx="485522" cy="530275"/>
          </a:xfrm>
        </p:grpSpPr>
        <p:sp>
          <p:nvSpPr>
            <p:cNvPr id="12" name="Oval 11"/>
            <p:cNvSpPr/>
            <p:nvPr/>
          </p:nvSpPr>
          <p:spPr>
            <a:xfrm>
              <a:off x="4252365" y="1549378"/>
              <a:ext cx="436970" cy="436970"/>
            </a:xfrm>
            <a:prstGeom prst="ellipse">
              <a:avLst/>
            </a:prstGeom>
            <a:solidFill>
              <a:srgbClr val="EE2D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203813" y="1525102"/>
              <a:ext cx="420786" cy="53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800"/>
                </a:spcBef>
                <a:spcAft>
                  <a:spcPts val="500"/>
                </a:spcAft>
                <a:buClr>
                  <a:srgbClr val="1073A3"/>
                </a:buClr>
                <a:buFont typeface="Arial"/>
                <a:buChar char="•"/>
                <a:defRPr sz="2200" b="1" kern="1200">
                  <a:solidFill>
                    <a:srgbClr val="0591B9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–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625" lvl="1" indent="0">
                <a:buNone/>
              </a:pPr>
              <a:r>
                <a:rPr lang="de-DE" sz="2400" dirty="0">
                  <a:solidFill>
                    <a:schemeClr val="bg1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-5" y="5397056"/>
            <a:ext cx="6620937" cy="819650"/>
            <a:chOff x="-5" y="4420621"/>
            <a:chExt cx="6620937" cy="819650"/>
          </a:xfrm>
        </p:grpSpPr>
        <p:sp>
          <p:nvSpPr>
            <p:cNvPr id="16" name="Round Same Side Corner Rectangle 8"/>
            <p:cNvSpPr/>
            <p:nvPr/>
          </p:nvSpPr>
          <p:spPr>
            <a:xfrm rot="5400000">
              <a:off x="2900638" y="1519978"/>
              <a:ext cx="819650" cy="6620935"/>
            </a:xfrm>
            <a:prstGeom prst="round2SameRect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416822" y="4513074"/>
              <a:ext cx="5204110" cy="6594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buClr>
                  <a:srgbClr val="1073A3"/>
                </a:buClr>
              </a:pP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Nicht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jede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Veränderung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des PSA-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Wertes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bedeutet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200" b="1" dirty="0" err="1">
                  <a:solidFill>
                    <a:schemeClr val="bg2"/>
                  </a:solidFill>
                  <a:latin typeface="Arial"/>
                  <a:cs typeface="Arial"/>
                </a:rPr>
                <a:t>Prostatakrebs</a:t>
              </a:r>
              <a:r>
                <a:rPr lang="en-US" sz="2200" b="1" dirty="0">
                  <a:solidFill>
                    <a:schemeClr val="bg2"/>
                  </a:solidFill>
                  <a:latin typeface="Arial"/>
                  <a:cs typeface="Arial"/>
                </a:rPr>
                <a:t>!</a:t>
              </a:r>
            </a:p>
          </p:txBody>
        </p:sp>
        <p:grpSp>
          <p:nvGrpSpPr>
            <p:cNvPr id="18" name="Group 19"/>
            <p:cNvGrpSpPr/>
            <p:nvPr/>
          </p:nvGrpSpPr>
          <p:grpSpPr>
            <a:xfrm>
              <a:off x="593638" y="4495766"/>
              <a:ext cx="617095" cy="634028"/>
              <a:chOff x="602105" y="4588933"/>
              <a:chExt cx="617095" cy="63402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02105" y="4614333"/>
                <a:ext cx="608628" cy="608628"/>
              </a:xfrm>
              <a:prstGeom prst="ellipse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610572" y="4588933"/>
                <a:ext cx="608628" cy="608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A700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!</a:t>
                </a:r>
                <a:endParaRPr kumimoji="0" lang="de-DE" sz="4000" b="0" i="0" u="none" strike="noStrike" kern="1200" cap="all" spc="0" normalizeH="0" baseline="0" noProof="0" dirty="0">
                  <a:ln>
                    <a:noFill/>
                  </a:ln>
                  <a:solidFill>
                    <a:srgbClr val="FFA7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34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PSA – Nutzen in der </a:t>
            </a:r>
            <a:br>
              <a:rPr lang="de-DE" dirty="0"/>
            </a:br>
            <a:r>
              <a:rPr lang="de-DE" dirty="0"/>
              <a:t>Prostatakrebs-Früherkennung</a:t>
            </a:r>
            <a:endParaRPr lang="de-DE" sz="18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549377"/>
            <a:ext cx="7570100" cy="444682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/>
              <a:t>PSA-Test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b="1" dirty="0" err="1"/>
              <a:t>Männer</a:t>
            </a:r>
            <a:r>
              <a:rPr lang="en-US" b="1" dirty="0"/>
              <a:t> </a:t>
            </a:r>
            <a:r>
              <a:rPr lang="en-US" b="1" dirty="0" err="1"/>
              <a:t>über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45 Jahre und </a:t>
            </a:r>
            <a:r>
              <a:rPr lang="en-US" b="1" dirty="0" err="1"/>
              <a:t>Lebenserwartung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&gt; 10 Jahren</a:t>
            </a:r>
            <a:r>
              <a:rPr lang="en-US" dirty="0"/>
              <a:t>,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familiärem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bereits</a:t>
            </a:r>
            <a:r>
              <a:rPr lang="en-US" dirty="0"/>
              <a:t> ab 40 Jahren</a:t>
            </a:r>
          </a:p>
          <a:p>
            <a:pPr lvl="1"/>
            <a:r>
              <a:rPr lang="en-US" dirty="0"/>
              <a:t>Der </a:t>
            </a:r>
            <a:r>
              <a:rPr lang="en-US" b="1" dirty="0" err="1"/>
              <a:t>Nutzen</a:t>
            </a:r>
            <a:r>
              <a:rPr lang="en-US" b="1" dirty="0"/>
              <a:t> in der </a:t>
            </a:r>
            <a:r>
              <a:rPr lang="en-US" b="1" dirty="0" err="1"/>
              <a:t>Früherkennung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wurde</a:t>
            </a:r>
            <a:r>
              <a:rPr lang="en-US" b="1" dirty="0"/>
              <a:t> </a:t>
            </a:r>
            <a:r>
              <a:rPr lang="en-US" b="1" dirty="0" err="1"/>
              <a:t>kontrovers</a:t>
            </a:r>
            <a:r>
              <a:rPr lang="en-US" dirty="0"/>
              <a:t> </a:t>
            </a:r>
            <a:r>
              <a:rPr lang="en-US" dirty="0" err="1"/>
              <a:t>diskutiert</a:t>
            </a:r>
            <a:endParaRPr lang="en-US" dirty="0"/>
          </a:p>
          <a:p>
            <a:pPr marL="914400" lvl="2" indent="0">
              <a:buNone/>
            </a:pPr>
            <a:r>
              <a:rPr lang="de-DE" sz="1400" dirty="0"/>
              <a:t>Eindeutige Hinweise durch die beiden </a:t>
            </a:r>
            <a:br>
              <a:rPr lang="de-DE" sz="1400" dirty="0"/>
            </a:br>
            <a:r>
              <a:rPr lang="de-DE" sz="1400" dirty="0"/>
              <a:t>großen </a:t>
            </a:r>
            <a:r>
              <a:rPr lang="de-DE" sz="1400" dirty="0" err="1"/>
              <a:t>Screeningstudien</a:t>
            </a:r>
            <a:r>
              <a:rPr lang="de-DE" sz="1400" dirty="0"/>
              <a:t>, dass durch </a:t>
            </a:r>
            <a:br>
              <a:rPr lang="de-DE" sz="1400" dirty="0"/>
            </a:br>
            <a:r>
              <a:rPr lang="de-DE" sz="1400" dirty="0"/>
              <a:t>die PSA-Testung 	die Sterblichkeit durch </a:t>
            </a:r>
            <a:br>
              <a:rPr lang="de-DE" sz="1400" dirty="0"/>
            </a:br>
            <a:r>
              <a:rPr lang="de-DE" sz="1400" dirty="0"/>
              <a:t>Prostatakrebs verringert wird </a:t>
            </a:r>
          </a:p>
          <a:p>
            <a:pPr lvl="2">
              <a:buFont typeface="Symbol" charset="2"/>
              <a:buChar char="-"/>
            </a:pPr>
            <a:r>
              <a:rPr lang="en-US" sz="1400" dirty="0" err="1"/>
              <a:t>Risiko</a:t>
            </a:r>
            <a:r>
              <a:rPr lang="en-US" sz="1400" dirty="0"/>
              <a:t> der </a:t>
            </a:r>
            <a:r>
              <a:rPr lang="en-US" sz="1400" dirty="0" err="1"/>
              <a:t>Überdiagnose</a:t>
            </a:r>
            <a:r>
              <a:rPr lang="en-US" sz="1400" dirty="0"/>
              <a:t> </a:t>
            </a:r>
            <a:r>
              <a:rPr lang="de-DE" sz="1400" dirty="0"/>
              <a:t>und Übertherapie </a:t>
            </a:r>
            <a:endParaRPr lang="en-US" sz="1400" dirty="0"/>
          </a:p>
          <a:p>
            <a:pPr lvl="1"/>
            <a:r>
              <a:rPr lang="en-US" b="1" dirty="0"/>
              <a:t>In den USA</a:t>
            </a:r>
            <a:r>
              <a:rPr lang="en-US" dirty="0"/>
              <a:t> </a:t>
            </a:r>
            <a:r>
              <a:rPr lang="de-DE" dirty="0"/>
              <a:t>wurden im Mai 2018 die Empfehlungen aufgrund der neuesten </a:t>
            </a:r>
            <a:r>
              <a:rPr lang="de-DE" b="1" dirty="0"/>
              <a:t>Erkenntnisse</a:t>
            </a:r>
            <a:r>
              <a:rPr lang="de-DE" dirty="0"/>
              <a:t> angepasst und aktuell wird von allen Fachgesellschaften eine Empfehlung für eine PSA-basierte Früherkennung nach entsprechender Aufklärung gegeben </a:t>
            </a:r>
            <a:endParaRPr lang="en-US" dirty="0"/>
          </a:p>
          <a:p>
            <a:pPr lvl="1">
              <a:buFont typeface="Symbol" charset="2"/>
              <a:buChar char="-"/>
            </a:pPr>
            <a:endParaRPr lang="en-US" dirty="0" err="1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931463"/>
            <a:ext cx="7226188" cy="8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</a:t>
            </a:r>
            <a:br>
              <a:rPr lang="de-DE" sz="800" dirty="0"/>
            </a:br>
            <a:r>
              <a:rPr lang="de-DE" sz="800" dirty="0"/>
              <a:t>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U.S. </a:t>
            </a:r>
            <a:r>
              <a:rPr lang="de-DE" sz="800" dirty="0" err="1"/>
              <a:t>Preventive</a:t>
            </a:r>
            <a:r>
              <a:rPr lang="de-DE" sz="800" dirty="0"/>
              <a:t> Services Task Force Updated </a:t>
            </a:r>
            <a:r>
              <a:rPr lang="de-DE" sz="800" dirty="0" err="1"/>
              <a:t>Prostate</a:t>
            </a:r>
            <a:r>
              <a:rPr lang="de-DE" sz="800" dirty="0"/>
              <a:t> Screening Guidelines, JAMA. 2018 May 8;319(18):1946. </a:t>
            </a:r>
          </a:p>
        </p:txBody>
      </p:sp>
      <p:pic>
        <p:nvPicPr>
          <p:cNvPr id="15" name="Bild 14" descr="Bildschirmfoto 2017-06-01 um 13.39.3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"/>
          <a:stretch/>
        </p:blipFill>
        <p:spPr>
          <a:xfrm>
            <a:off x="5189406" y="1648075"/>
            <a:ext cx="3752292" cy="2506733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46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flipV="1">
            <a:off x="0" y="2558663"/>
            <a:ext cx="9144000" cy="2727016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Kein einheitlicher PSA-Normwert </a:t>
            </a:r>
            <a:br>
              <a:rPr lang="de-DE" dirty="0"/>
            </a:br>
            <a:r>
              <a:rPr lang="de-DE" dirty="0"/>
              <a:t>für alle Altersklassen</a:t>
            </a:r>
            <a:endParaRPr lang="de-DE" sz="1800" b="0" dirty="0"/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005976"/>
              </p:ext>
            </p:extLst>
          </p:nvPr>
        </p:nvGraphicFramePr>
        <p:xfrm>
          <a:off x="867569" y="2128055"/>
          <a:ext cx="6770719" cy="217113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918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2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9369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/>
                          <a:cs typeface="Arial"/>
                        </a:rPr>
                        <a:t>Alter</a:t>
                      </a:r>
                    </a:p>
                  </a:txBody>
                  <a:tcPr anchor="ctr">
                    <a:solidFill>
                      <a:srgbClr val="FFA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/>
                          <a:cs typeface="Arial"/>
                        </a:rPr>
                        <a:t>PSA-Schwellenwert* in </a:t>
                      </a:r>
                      <a:r>
                        <a:rPr lang="de-DE" dirty="0" err="1">
                          <a:latin typeface="Arial"/>
                          <a:cs typeface="Arial"/>
                        </a:rPr>
                        <a:t>ng</a:t>
                      </a:r>
                      <a:r>
                        <a:rPr lang="de-DE" dirty="0">
                          <a:latin typeface="Arial"/>
                          <a:cs typeface="Arial"/>
                        </a:rPr>
                        <a:t>/ml</a:t>
                      </a:r>
                    </a:p>
                  </a:txBody>
                  <a:tcPr anchor="ctr">
                    <a:solidFill>
                      <a:srgbClr val="FFA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40 – 49 Jahre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50 – 59 Jahre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3,5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60 – 69 Jahre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4,5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70 – 79 Jahre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6,5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8742" y="1549378"/>
            <a:ext cx="7612133" cy="578677"/>
          </a:xfrm>
        </p:spPr>
        <p:txBody>
          <a:bodyPr>
            <a:normAutofit/>
          </a:bodyPr>
          <a:lstStyle/>
          <a:p>
            <a:pPr marL="7938" lvl="1" indent="0">
              <a:buNone/>
            </a:pPr>
            <a:r>
              <a:rPr lang="en-US" b="1" dirty="0"/>
              <a:t>PSA-</a:t>
            </a:r>
            <a:r>
              <a:rPr lang="en-US" b="1" dirty="0" err="1"/>
              <a:t>Werte</a:t>
            </a:r>
            <a:r>
              <a:rPr lang="en-US" b="1" dirty="0"/>
              <a:t> </a:t>
            </a:r>
            <a:r>
              <a:rPr lang="en-US" b="1" dirty="0" err="1"/>
              <a:t>steigen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dem</a:t>
            </a:r>
            <a:r>
              <a:rPr lang="en-US" b="1" dirty="0"/>
              <a:t> Alter </a:t>
            </a:r>
            <a:r>
              <a:rPr lang="en-US" b="1" dirty="0" err="1"/>
              <a:t>stetig</a:t>
            </a:r>
            <a:r>
              <a:rPr lang="en-US" b="1" dirty="0"/>
              <a:t> an (</a:t>
            </a:r>
            <a:r>
              <a:rPr lang="en-US" b="1" dirty="0" err="1"/>
              <a:t>benigne</a:t>
            </a:r>
            <a:r>
              <a:rPr lang="en-US" b="1" dirty="0"/>
              <a:t> </a:t>
            </a:r>
            <a:r>
              <a:rPr lang="en-US" b="1" dirty="0" err="1"/>
              <a:t>Prostatahyperplasie</a:t>
            </a:r>
            <a:r>
              <a:rPr lang="en-US" b="1" dirty="0"/>
              <a:t>):</a:t>
            </a:r>
            <a:endParaRPr lang="en-US" sz="1400" dirty="0"/>
          </a:p>
          <a:p>
            <a:pPr marL="7938" lvl="1" indent="0">
              <a:buFont typeface="Symbol" charset="2"/>
              <a:buChar char="-"/>
            </a:pPr>
            <a:endParaRPr lang="en-US" dirty="0" err="1"/>
          </a:p>
        </p:txBody>
      </p:sp>
      <p:grpSp>
        <p:nvGrpSpPr>
          <p:cNvPr id="17" name="Group 10"/>
          <p:cNvGrpSpPr/>
          <p:nvPr/>
        </p:nvGrpSpPr>
        <p:grpSpPr>
          <a:xfrm>
            <a:off x="-5" y="4711926"/>
            <a:ext cx="8276435" cy="1480740"/>
            <a:chOff x="-5" y="4212586"/>
            <a:chExt cx="8276435" cy="1480740"/>
          </a:xfrm>
        </p:grpSpPr>
        <p:sp>
          <p:nvSpPr>
            <p:cNvPr id="18" name="Round Same Side Corner Rectangle 8"/>
            <p:cNvSpPr/>
            <p:nvPr/>
          </p:nvSpPr>
          <p:spPr>
            <a:xfrm rot="5400000">
              <a:off x="3520353" y="692228"/>
              <a:ext cx="1235720" cy="8276435"/>
            </a:xfrm>
            <a:prstGeom prst="round2SameRect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416821" y="4308514"/>
              <a:ext cx="6634753" cy="13848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buClr>
                  <a:srgbClr val="1073A3"/>
                </a:buClr>
              </a:pP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PSA-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Werte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differieren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zudem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abhängig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vom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gewählten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Untersuchungs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- /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Laborverfahren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b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</a:b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und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sind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nicht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ohne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Weiteres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vergleichbar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!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3638" y="4495766"/>
              <a:ext cx="617095" cy="634028"/>
              <a:chOff x="602105" y="4588933"/>
              <a:chExt cx="617095" cy="63402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02105" y="4614333"/>
                <a:ext cx="608628" cy="608628"/>
              </a:xfrm>
              <a:prstGeom prst="ellipse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610572" y="4588933"/>
                <a:ext cx="608628" cy="608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A700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!</a:t>
                </a:r>
                <a:endParaRPr kumimoji="0" lang="de-DE" sz="4000" b="0" i="0" u="none" strike="noStrike" kern="1200" cap="all" spc="0" normalizeH="0" baseline="0" noProof="0" dirty="0">
                  <a:ln>
                    <a:noFill/>
                  </a:ln>
                  <a:solidFill>
                    <a:srgbClr val="FFA7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987228" y="6101395"/>
            <a:ext cx="7687433" cy="64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en-US" sz="800" dirty="0"/>
              <a:t>*Wert, ab </a:t>
            </a:r>
            <a:r>
              <a:rPr lang="en-US" sz="800" dirty="0" err="1"/>
              <a:t>dem</a:t>
            </a:r>
            <a:r>
              <a:rPr lang="en-US" sz="800" dirty="0"/>
              <a:t> </a:t>
            </a:r>
            <a:r>
              <a:rPr lang="en-US" sz="800" dirty="0" err="1"/>
              <a:t>eine</a:t>
            </a:r>
            <a:r>
              <a:rPr lang="en-US" sz="800" dirty="0"/>
              <a:t> </a:t>
            </a:r>
            <a:r>
              <a:rPr lang="en-US" sz="800" dirty="0" err="1"/>
              <a:t>Gewebeprobe</a:t>
            </a:r>
            <a:r>
              <a:rPr lang="en-US" sz="800" dirty="0"/>
              <a:t> der </a:t>
            </a:r>
            <a:r>
              <a:rPr lang="en-US" sz="800" dirty="0" err="1"/>
              <a:t>Prostata</a:t>
            </a:r>
            <a:r>
              <a:rPr lang="en-US" sz="800" dirty="0"/>
              <a:t> </a:t>
            </a:r>
            <a:r>
              <a:rPr lang="en-US" sz="800" dirty="0" err="1"/>
              <a:t>sinnvoll</a:t>
            </a:r>
            <a:r>
              <a:rPr lang="en-US" sz="800" dirty="0"/>
              <a:t> </a:t>
            </a:r>
            <a:r>
              <a:rPr lang="en-US" sz="800" dirty="0" err="1"/>
              <a:t>erscheint</a:t>
            </a:r>
            <a:endParaRPr lang="en-US" sz="800" dirty="0"/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</p:txBody>
      </p:sp>
    </p:spTree>
    <p:extLst>
      <p:ext uri="{BB962C8B-B14F-4D97-AF65-F5344CB8AC3E}">
        <p14:creationId xmlns:p14="http://schemas.microsoft.com/office/powerpoint/2010/main" val="2923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flipV="1">
            <a:off x="0" y="1917812"/>
            <a:ext cx="9144000" cy="3367867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Kontrollintervalle für die PSA-Testung</a:t>
            </a:r>
            <a:endParaRPr lang="de-DE" sz="1800" b="0" dirty="0"/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443264"/>
              </p:ext>
            </p:extLst>
          </p:nvPr>
        </p:nvGraphicFramePr>
        <p:xfrm>
          <a:off x="867569" y="1502657"/>
          <a:ext cx="7014072" cy="287735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03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1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83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9369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/>
                          <a:cs typeface="Arial"/>
                        </a:rPr>
                        <a:t>Altersgruppe</a:t>
                      </a:r>
                    </a:p>
                  </a:txBody>
                  <a:tcPr anchor="ctr">
                    <a:solidFill>
                      <a:srgbClr val="FFA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/>
                          <a:cs typeface="Arial"/>
                        </a:rPr>
                        <a:t>PSA-Wert</a:t>
                      </a:r>
                    </a:p>
                  </a:txBody>
                  <a:tcPr anchor="ctr">
                    <a:solidFill>
                      <a:srgbClr val="FFA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/>
                          <a:cs typeface="Arial"/>
                        </a:rPr>
                        <a:t>Untersuchungsintervall</a:t>
                      </a:r>
                    </a:p>
                  </a:txBody>
                  <a:tcPr anchor="ctr">
                    <a:solidFill>
                      <a:srgbClr val="FFA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Männer ab 45 Jahren und einer Lebenserwartung </a:t>
                      </a:r>
                      <a:b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&gt; 10 Jahre </a:t>
                      </a:r>
                      <a:r>
                        <a:rPr lang="de-DE" sz="12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(bei familiärem Risiko bereits ab 40 Jahren)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&lt; 1 ng/ml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Alle 4 Jahre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656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rgbClr val="4C5C68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 – 2 </a:t>
                      </a:r>
                      <a:r>
                        <a:rPr lang="mr-IN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ng/ml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Alle 2 Jahre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solidFill>
                          <a:srgbClr val="4C5C68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lang="mr-IN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mr-IN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 ng/ml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Jedes Jahr</a:t>
                      </a: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36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Männer über 70 Jahre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&lt; 1 ng/ml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4C5C68"/>
                          </a:solidFill>
                          <a:latin typeface="Arial"/>
                          <a:cs typeface="Arial"/>
                        </a:rPr>
                        <a:t>keine weitere PSA-gestützte Früherkennung</a:t>
                      </a:r>
                    </a:p>
                  </a:txBody>
                  <a:tcPr anchor="ctr"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Group 10"/>
          <p:cNvGrpSpPr/>
          <p:nvPr/>
        </p:nvGrpSpPr>
        <p:grpSpPr>
          <a:xfrm>
            <a:off x="-5" y="4845496"/>
            <a:ext cx="8276435" cy="966210"/>
            <a:chOff x="-5" y="4346156"/>
            <a:chExt cx="8276435" cy="966210"/>
          </a:xfrm>
        </p:grpSpPr>
        <p:sp>
          <p:nvSpPr>
            <p:cNvPr id="18" name="Round Same Side Corner Rectangle 8"/>
            <p:cNvSpPr/>
            <p:nvPr/>
          </p:nvSpPr>
          <p:spPr>
            <a:xfrm rot="5400000">
              <a:off x="3666010" y="692228"/>
              <a:ext cx="944406" cy="8276435"/>
            </a:xfrm>
            <a:prstGeom prst="round2SameRect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416821" y="4346156"/>
              <a:ext cx="6634753" cy="9662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buClr>
                  <a:srgbClr val="1073A3"/>
                </a:buClr>
              </a:pP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Die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Untersuchungsintervalle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orientieren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sich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b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</a:b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am PSA-Wert und am Alter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3638" y="4495766"/>
              <a:ext cx="617095" cy="634028"/>
              <a:chOff x="602105" y="4588933"/>
              <a:chExt cx="617095" cy="63402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02105" y="4614333"/>
                <a:ext cx="608628" cy="608628"/>
              </a:xfrm>
              <a:prstGeom prst="ellipse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610572" y="4588933"/>
                <a:ext cx="608628" cy="608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A700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!</a:t>
                </a:r>
                <a:endParaRPr kumimoji="0" lang="de-DE" sz="4000" b="0" i="0" u="none" strike="noStrike" kern="1200" cap="all" spc="0" normalizeH="0" baseline="0" noProof="0" dirty="0">
                  <a:ln>
                    <a:noFill/>
                  </a:ln>
                  <a:solidFill>
                    <a:srgbClr val="FFA7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987228" y="6101395"/>
            <a:ext cx="7687433" cy="64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NCCN Clinical </a:t>
            </a:r>
            <a:r>
              <a:rPr lang="de-DE" sz="800" dirty="0" err="1"/>
              <a:t>Practise</a:t>
            </a:r>
            <a:r>
              <a:rPr lang="de-DE" sz="800" dirty="0"/>
              <a:t> Guidelines in </a:t>
            </a:r>
            <a:r>
              <a:rPr lang="de-DE" sz="800" dirty="0" err="1"/>
              <a:t>Oncology</a:t>
            </a:r>
            <a:r>
              <a:rPr lang="de-DE" sz="800" dirty="0"/>
              <a:t> </a:t>
            </a:r>
            <a:r>
              <a:rPr lang="de-DE" sz="800" dirty="0" err="1"/>
              <a:t>Prostate</a:t>
            </a:r>
            <a:r>
              <a:rPr lang="de-DE" sz="800" dirty="0"/>
              <a:t> Cancer Early </a:t>
            </a:r>
            <a:r>
              <a:rPr lang="de-DE" sz="800" dirty="0" err="1"/>
              <a:t>Detection</a:t>
            </a:r>
            <a:r>
              <a:rPr lang="de-DE" sz="800" dirty="0"/>
              <a:t>  Version 2.2018 - April 5,2018</a:t>
            </a:r>
          </a:p>
        </p:txBody>
      </p:sp>
    </p:spTree>
    <p:extLst>
      <p:ext uri="{BB962C8B-B14F-4D97-AF65-F5344CB8AC3E}">
        <p14:creationId xmlns:p14="http://schemas.microsoft.com/office/powerpoint/2010/main" val="196875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/>
        </p:nvSpPr>
        <p:spPr>
          <a:xfrm flipV="1">
            <a:off x="0" y="1917812"/>
            <a:ext cx="9144000" cy="3367867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oup 10"/>
          <p:cNvGrpSpPr/>
          <p:nvPr/>
        </p:nvGrpSpPr>
        <p:grpSpPr>
          <a:xfrm>
            <a:off x="-5" y="4833101"/>
            <a:ext cx="8276435" cy="1430340"/>
            <a:chOff x="-5" y="4115276"/>
            <a:chExt cx="8276435" cy="1430340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3423043" y="692228"/>
              <a:ext cx="1430340" cy="8276435"/>
            </a:xfrm>
            <a:prstGeom prst="round2SameRect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416821" y="4242584"/>
              <a:ext cx="6626662" cy="1157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buClr>
                  <a:srgbClr val="1073A3"/>
                </a:buClr>
              </a:pP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Bei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einem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von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vier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Männern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bzw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.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bei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jedem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zweiten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Mann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mit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erhöhtem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PSA-Wert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wird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durch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die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anschließende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Entnahme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der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Gewebeprobe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Prostatakrebs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nachgewiesen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! </a:t>
              </a:r>
            </a:p>
          </p:txBody>
        </p:sp>
        <p:grpSp>
          <p:nvGrpSpPr>
            <p:cNvPr id="12" name="Group 19"/>
            <p:cNvGrpSpPr/>
            <p:nvPr/>
          </p:nvGrpSpPr>
          <p:grpSpPr>
            <a:xfrm>
              <a:off x="593638" y="4495766"/>
              <a:ext cx="617095" cy="634028"/>
              <a:chOff x="602105" y="4588933"/>
              <a:chExt cx="617095" cy="63402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02105" y="4614333"/>
                <a:ext cx="608628" cy="608628"/>
              </a:xfrm>
              <a:prstGeom prst="ellipse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610572" y="4588933"/>
                <a:ext cx="608628" cy="608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A700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!</a:t>
                </a:r>
                <a:endParaRPr kumimoji="0" lang="de-DE" sz="4000" b="0" i="0" u="none" strike="noStrike" kern="1200" cap="all" spc="0" normalizeH="0" baseline="0" noProof="0" dirty="0">
                  <a:ln>
                    <a:noFill/>
                  </a:ln>
                  <a:solidFill>
                    <a:srgbClr val="FFA7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Aussagekraft des PSA-Tests</a:t>
            </a:r>
            <a:endParaRPr lang="de-DE" sz="1800" b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387538"/>
            <a:ext cx="3888223" cy="504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/>
              <a:t>PSA-Wert &gt; 4 ng/ml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32689" y="1387538"/>
            <a:ext cx="3961052" cy="504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/>
              <a:t>PSA-Wert &gt; 10 </a:t>
            </a:r>
            <a:r>
              <a:rPr lang="en-US" b="1" dirty="0" err="1"/>
              <a:t>ng</a:t>
            </a:r>
            <a:r>
              <a:rPr lang="en-US" b="1" dirty="0"/>
              <a:t>/ml</a:t>
            </a:r>
          </a:p>
        </p:txBody>
      </p:sp>
      <p:grpSp>
        <p:nvGrpSpPr>
          <p:cNvPr id="20" name="Gruppierung 19"/>
          <p:cNvGrpSpPr/>
          <p:nvPr/>
        </p:nvGrpSpPr>
        <p:grpSpPr>
          <a:xfrm>
            <a:off x="457200" y="2183682"/>
            <a:ext cx="3076463" cy="1498392"/>
            <a:chOff x="593638" y="2259565"/>
            <a:chExt cx="3310685" cy="1612470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50" y="2259565"/>
              <a:ext cx="739050" cy="1612470"/>
            </a:xfrm>
            <a:prstGeom prst="rect">
              <a:avLst/>
            </a:prstGeom>
          </p:spPr>
        </p:pic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8" y="2259565"/>
              <a:ext cx="739049" cy="1612470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74" y="2259565"/>
              <a:ext cx="739049" cy="1612470"/>
            </a:xfrm>
            <a:prstGeom prst="rect">
              <a:avLst/>
            </a:prstGeom>
          </p:spPr>
        </p:pic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62" y="2259565"/>
              <a:ext cx="739049" cy="1612470"/>
            </a:xfrm>
            <a:prstGeom prst="rect">
              <a:avLst/>
            </a:prstGeom>
          </p:spPr>
        </p:pic>
      </p:grpSp>
      <p:grpSp>
        <p:nvGrpSpPr>
          <p:cNvPr id="26" name="Gruppierung 25"/>
          <p:cNvGrpSpPr/>
          <p:nvPr/>
        </p:nvGrpSpPr>
        <p:grpSpPr>
          <a:xfrm>
            <a:off x="4725747" y="2183682"/>
            <a:ext cx="3076464" cy="1498392"/>
            <a:chOff x="593638" y="2259565"/>
            <a:chExt cx="3310686" cy="1612470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50" y="2259565"/>
              <a:ext cx="739050" cy="1612470"/>
            </a:xfrm>
            <a:prstGeom prst="rect">
              <a:avLst/>
            </a:prstGeom>
          </p:spPr>
        </p:pic>
        <p:pic>
          <p:nvPicPr>
            <p:cNvPr id="28" name="Bild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8" y="2259565"/>
              <a:ext cx="739049" cy="1612470"/>
            </a:xfrm>
            <a:prstGeom prst="rect">
              <a:avLst/>
            </a:prstGeom>
          </p:spPr>
        </p:pic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74" y="2259565"/>
              <a:ext cx="739050" cy="1612470"/>
            </a:xfrm>
            <a:prstGeom prst="rect">
              <a:avLst/>
            </a:prstGeom>
          </p:spPr>
        </p:pic>
        <p:pic>
          <p:nvPicPr>
            <p:cNvPr id="30" name="Bild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62" y="2259565"/>
              <a:ext cx="739049" cy="1612470"/>
            </a:xfrm>
            <a:prstGeom prst="rect">
              <a:avLst/>
            </a:prstGeom>
          </p:spPr>
        </p:pic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3878028"/>
            <a:ext cx="3076463" cy="8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1er von 4 </a:t>
            </a:r>
            <a:r>
              <a:rPr lang="en-US" dirty="0" err="1"/>
              <a:t>Patienten</a:t>
            </a:r>
            <a:r>
              <a:rPr lang="en-US" dirty="0"/>
              <a:t> 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hat </a:t>
            </a:r>
            <a:r>
              <a:rPr lang="en-US" dirty="0" err="1"/>
              <a:t>einen</a:t>
            </a:r>
            <a:r>
              <a:rPr lang="en-US" dirty="0"/>
              <a:t> Tumor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725747" y="3878028"/>
            <a:ext cx="3076463" cy="8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1er von 2 </a:t>
            </a:r>
            <a:r>
              <a:rPr lang="en-US" dirty="0" err="1"/>
              <a:t>Patienten</a:t>
            </a:r>
            <a:r>
              <a:rPr lang="en-US" dirty="0"/>
              <a:t> 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hat </a:t>
            </a:r>
            <a:r>
              <a:rPr lang="en-US" dirty="0" err="1"/>
              <a:t>einen</a:t>
            </a:r>
            <a:r>
              <a:rPr lang="en-US" dirty="0"/>
              <a:t> Tumor</a:t>
            </a:r>
          </a:p>
        </p:txBody>
      </p:sp>
    </p:spTree>
    <p:extLst>
      <p:ext uri="{BB962C8B-B14F-4D97-AF65-F5344CB8AC3E}">
        <p14:creationId xmlns:p14="http://schemas.microsoft.com/office/powerpoint/2010/main" val="201543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90109"/>
            <a:ext cx="5490446" cy="4504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Prostatakrebs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800" dirty="0">
                <a:solidFill>
                  <a:srgbClr val="4C5C68"/>
                </a:solidFill>
              </a:rPr>
              <a:t>Zahlen &amp; Fakten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800" dirty="0">
                <a:solidFill>
                  <a:srgbClr val="4C5C68"/>
                </a:solidFill>
              </a:rPr>
              <a:t>Einflussfaktoren </a:t>
            </a:r>
            <a:br>
              <a:rPr lang="de-DE" sz="1800" dirty="0">
                <a:solidFill>
                  <a:srgbClr val="4C5C68"/>
                </a:solidFill>
              </a:rPr>
            </a:br>
            <a:r>
              <a:rPr lang="de-DE" sz="1800" dirty="0">
                <a:solidFill>
                  <a:srgbClr val="4C5C68"/>
                </a:solidFill>
              </a:rPr>
              <a:t>auf die Entstehung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800" dirty="0">
                <a:solidFill>
                  <a:srgbClr val="4C5C68"/>
                </a:solidFill>
              </a:rPr>
              <a:t>Früherkennung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800" dirty="0">
                <a:solidFill>
                  <a:srgbClr val="4C5C68"/>
                </a:solidFill>
              </a:rPr>
              <a:t>Untersuchungen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800" dirty="0">
                <a:solidFill>
                  <a:srgbClr val="4C5C68"/>
                </a:solidFill>
              </a:rPr>
              <a:t>Zusammenfassung</a:t>
            </a:r>
          </a:p>
          <a:p>
            <a:pPr marL="0" indent="0">
              <a:buNone/>
            </a:pPr>
            <a:endParaRPr lang="de-DE" sz="1600" dirty="0">
              <a:solidFill>
                <a:srgbClr val="4C5C68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rgbClr val="4C5C68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4596505" y="0"/>
            <a:ext cx="3924408" cy="6858001"/>
            <a:chOff x="6286534" y="-1432512"/>
            <a:chExt cx="2635917" cy="4606331"/>
          </a:xfrm>
        </p:grpSpPr>
        <p:grpSp>
          <p:nvGrpSpPr>
            <p:cNvPr id="32" name="Group 31"/>
            <p:cNvGrpSpPr/>
            <p:nvPr/>
          </p:nvGrpSpPr>
          <p:grpSpPr>
            <a:xfrm>
              <a:off x="6286534" y="-1432512"/>
              <a:ext cx="2635917" cy="4606331"/>
              <a:chOff x="6140878" y="1448784"/>
              <a:chExt cx="2635917" cy="4606331"/>
            </a:xfrm>
          </p:grpSpPr>
          <p:sp>
            <p:nvSpPr>
              <p:cNvPr id="24" name="Rectangle 23"/>
              <p:cNvSpPr/>
              <p:nvPr/>
            </p:nvSpPr>
            <p:spPr>
              <a:xfrm flipV="1">
                <a:off x="6140878" y="1448784"/>
                <a:ext cx="2635917" cy="4606331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V="1">
                <a:off x="6140878" y="5985473"/>
                <a:ext cx="2635917" cy="69642"/>
              </a:xfrm>
              <a:prstGeom prst="rect">
                <a:avLst/>
              </a:prstGeom>
              <a:solidFill>
                <a:srgbClr val="FFA7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146" y="-368737"/>
              <a:ext cx="2633303" cy="1830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Fazit </a:t>
            </a:r>
            <a:r>
              <a:rPr lang="de-DE" dirty="0" smtClean="0"/>
              <a:t>PSA-Test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530862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Der PSA-Test hat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 smtClean="0"/>
              <a:t>Stellenwert</a:t>
            </a:r>
            <a:r>
              <a:rPr lang="en-US" dirty="0"/>
              <a:t> </a:t>
            </a:r>
            <a:r>
              <a:rPr lang="en-US" dirty="0" smtClean="0"/>
              <a:t>in</a:t>
            </a:r>
            <a:endParaRPr lang="en-US" dirty="0"/>
          </a:p>
          <a:p>
            <a:pPr lvl="2">
              <a:buFont typeface="Symbol" charset="2"/>
              <a:buChar char="-"/>
            </a:pPr>
            <a:r>
              <a:rPr lang="en-US" sz="1400" dirty="0" err="1" smtClean="0"/>
              <a:t>der</a:t>
            </a:r>
            <a:r>
              <a:rPr lang="en-US" sz="1400" dirty="0" smtClean="0"/>
              <a:t> </a:t>
            </a:r>
            <a:r>
              <a:rPr lang="en-US" sz="1400" dirty="0" err="1"/>
              <a:t>Früherkennung</a:t>
            </a:r>
            <a:r>
              <a:rPr lang="en-US" sz="1400" dirty="0"/>
              <a:t>, </a:t>
            </a:r>
          </a:p>
          <a:p>
            <a:pPr lvl="2">
              <a:buFont typeface="Symbol" charset="2"/>
              <a:buChar char="-"/>
            </a:pPr>
            <a:r>
              <a:rPr lang="en-US" sz="1400" dirty="0"/>
              <a:t>der </a:t>
            </a:r>
            <a:r>
              <a:rPr lang="en-US" sz="1400" dirty="0" err="1"/>
              <a:t>Behandlungsplanung</a:t>
            </a:r>
            <a:r>
              <a:rPr lang="en-US" sz="1400" dirty="0"/>
              <a:t>, </a:t>
            </a:r>
          </a:p>
          <a:p>
            <a:pPr lvl="2">
              <a:buFont typeface="Symbol" charset="2"/>
              <a:buChar char="-"/>
            </a:pPr>
            <a:r>
              <a:rPr lang="en-US" sz="1400" dirty="0"/>
              <a:t>der </a:t>
            </a:r>
            <a:r>
              <a:rPr lang="en-US" sz="1400" dirty="0" err="1"/>
              <a:t>Kontrolle</a:t>
            </a:r>
            <a:r>
              <a:rPr lang="en-US" sz="1400" dirty="0"/>
              <a:t> des </a:t>
            </a:r>
            <a:r>
              <a:rPr lang="en-US" sz="1400" dirty="0" err="1"/>
              <a:t>Therapieerfolgs</a:t>
            </a:r>
            <a:r>
              <a:rPr lang="en-US" sz="1400" dirty="0"/>
              <a:t> und </a:t>
            </a:r>
          </a:p>
          <a:p>
            <a:pPr lvl="2">
              <a:buFont typeface="Symbol" charset="2"/>
              <a:buChar char="-"/>
            </a:pPr>
            <a:r>
              <a:rPr lang="en-US" sz="1400" dirty="0" err="1" smtClean="0"/>
              <a:t>der</a:t>
            </a:r>
            <a:r>
              <a:rPr lang="en-US" sz="1400" dirty="0" smtClean="0"/>
              <a:t> </a:t>
            </a:r>
            <a:r>
              <a:rPr lang="en-US" sz="1400" dirty="0" err="1"/>
              <a:t>Verlaufskontrolle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Prostatakrebs</a:t>
            </a:r>
            <a:r>
              <a:rPr lang="en-US" sz="1400" dirty="0"/>
              <a:t> </a:t>
            </a:r>
          </a:p>
          <a:p>
            <a:pPr lvl="1"/>
            <a:r>
              <a:rPr lang="en-US" dirty="0"/>
              <a:t>Der PSA-Wert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Einflüssen</a:t>
            </a:r>
            <a:r>
              <a:rPr lang="en-US" dirty="0"/>
              <a:t> </a:t>
            </a:r>
            <a:r>
              <a:rPr lang="en-US" dirty="0" err="1"/>
              <a:t>ausgesetzt</a:t>
            </a:r>
            <a:endParaRPr lang="en-US" dirty="0"/>
          </a:p>
          <a:p>
            <a:pPr lvl="1"/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einheitlichen</a:t>
            </a:r>
            <a:r>
              <a:rPr lang="en-US" dirty="0"/>
              <a:t> </a:t>
            </a:r>
            <a:r>
              <a:rPr lang="en-US" dirty="0" err="1"/>
              <a:t>Normwert</a:t>
            </a:r>
            <a:endParaRPr lang="en-US" dirty="0"/>
          </a:p>
          <a:p>
            <a:pPr lvl="1"/>
            <a:r>
              <a:rPr lang="en-US" dirty="0"/>
              <a:t>Die </a:t>
            </a:r>
            <a:r>
              <a:rPr lang="en-US" dirty="0" err="1"/>
              <a:t>Kontrollabstände</a:t>
            </a:r>
            <a:r>
              <a:rPr lang="en-US" dirty="0"/>
              <a:t> der PSA-</a:t>
            </a:r>
            <a:r>
              <a:rPr lang="en-US" dirty="0" err="1"/>
              <a:t>Testung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genau</a:t>
            </a:r>
            <a:r>
              <a:rPr lang="en-US" dirty="0"/>
              <a:t> </a:t>
            </a:r>
            <a:r>
              <a:rPr lang="en-US" dirty="0" err="1"/>
              <a:t>definiert</a:t>
            </a:r>
            <a:endParaRPr lang="en-US" dirty="0"/>
          </a:p>
          <a:p>
            <a:pPr lvl="1"/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Aussagekraft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Messungen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der </a:t>
            </a:r>
            <a:r>
              <a:rPr lang="en-US" dirty="0" err="1"/>
              <a:t>gleichen</a:t>
            </a:r>
            <a:r>
              <a:rPr lang="en-US" dirty="0"/>
              <a:t> </a:t>
            </a:r>
            <a:r>
              <a:rPr lang="en-US" dirty="0" err="1"/>
              <a:t>Labormethode</a:t>
            </a:r>
            <a:r>
              <a:rPr lang="en-US" dirty="0"/>
              <a:t> </a:t>
            </a:r>
            <a:r>
              <a:rPr lang="en-US" dirty="0" err="1"/>
              <a:t>wichtig</a:t>
            </a:r>
            <a:endParaRPr lang="en-US" dirty="0"/>
          </a:p>
        </p:txBody>
      </p:sp>
      <p:pic>
        <p:nvPicPr>
          <p:cNvPr id="6" name="Bild 5" descr="Bildschirmfoto 2017-06-01 um 13.39.3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r="2111"/>
          <a:stretch/>
        </p:blipFill>
        <p:spPr>
          <a:xfrm>
            <a:off x="5316467" y="1648075"/>
            <a:ext cx="3625231" cy="2506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4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"/>
          <a:stretch/>
        </p:blipFill>
        <p:spPr>
          <a:xfrm flipH="1">
            <a:off x="0" y="2300221"/>
            <a:ext cx="6392708" cy="4557778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flipV="1">
            <a:off x="0" y="2806566"/>
            <a:ext cx="9144000" cy="797129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Untersuchungsmethoden zur </a:t>
            </a:r>
            <a:br>
              <a:rPr lang="de-DE" dirty="0"/>
            </a:br>
            <a:r>
              <a:rPr lang="de-DE" dirty="0"/>
              <a:t>Prostatakrebs-Früherkennung 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2334799"/>
          </a:xfrm>
        </p:spPr>
        <p:txBody>
          <a:bodyPr>
            <a:normAutofit/>
          </a:bodyPr>
          <a:lstStyle/>
          <a:p>
            <a:pPr lvl="1">
              <a:spcBef>
                <a:spcPts val="2000"/>
              </a:spcBef>
            </a:pPr>
            <a:r>
              <a:rPr lang="en-US" sz="2400" dirty="0" err="1"/>
              <a:t>Rektale</a:t>
            </a:r>
            <a:r>
              <a:rPr lang="en-US" sz="2400" dirty="0"/>
              <a:t> </a:t>
            </a:r>
            <a:r>
              <a:rPr lang="en-US" sz="2400" dirty="0" err="1"/>
              <a:t>Tastuntersuchung</a:t>
            </a:r>
            <a:endParaRPr lang="en-US" sz="2400" dirty="0"/>
          </a:p>
          <a:p>
            <a:pPr lvl="1">
              <a:spcBef>
                <a:spcPts val="2000"/>
              </a:spcBef>
            </a:pPr>
            <a:r>
              <a:rPr lang="en-US" sz="2400" dirty="0"/>
              <a:t>PSA-Test (</a:t>
            </a:r>
            <a:r>
              <a:rPr lang="en-US" sz="2400" dirty="0" err="1"/>
              <a:t>Bluttest</a:t>
            </a:r>
            <a:r>
              <a:rPr lang="en-US" sz="2400" dirty="0"/>
              <a:t>)</a:t>
            </a:r>
          </a:p>
          <a:p>
            <a:pPr lvl="1">
              <a:spcBef>
                <a:spcPts val="2000"/>
              </a:spcBef>
            </a:pPr>
            <a:r>
              <a:rPr lang="en-US" sz="2400" b="1" dirty="0"/>
              <a:t>[TRUS, CT, MRT (</a:t>
            </a:r>
            <a:r>
              <a:rPr lang="en-US" sz="2400" b="1" dirty="0" err="1"/>
              <a:t>Bildgebung</a:t>
            </a:r>
            <a:r>
              <a:rPr lang="en-US" sz="2400" b="1" dirty="0"/>
              <a:t>)]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9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 flipV="1">
            <a:off x="0" y="1436089"/>
            <a:ext cx="9144000" cy="646518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Bildgebung der Prostata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233479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2000"/>
              </a:spcBef>
              <a:buNone/>
            </a:pPr>
            <a:r>
              <a:rPr lang="en-US" sz="2400" b="1" dirty="0" err="1"/>
              <a:t>Zur</a:t>
            </a:r>
            <a:r>
              <a:rPr lang="en-US" sz="2400" b="1" dirty="0"/>
              <a:t> </a:t>
            </a:r>
            <a:r>
              <a:rPr lang="en-US" sz="2400" b="1" dirty="0" err="1"/>
              <a:t>Auswahl</a:t>
            </a:r>
            <a:r>
              <a:rPr lang="en-US" sz="2400" b="1" dirty="0"/>
              <a:t> </a:t>
            </a:r>
            <a:r>
              <a:rPr lang="en-US" sz="2400" b="1" dirty="0" err="1"/>
              <a:t>stehende</a:t>
            </a:r>
            <a:r>
              <a:rPr lang="en-US" sz="2400" b="1" dirty="0"/>
              <a:t> </a:t>
            </a:r>
            <a:r>
              <a:rPr lang="en-US" sz="2400" b="1" dirty="0" err="1"/>
              <a:t>Methoden</a:t>
            </a:r>
            <a:endParaRPr lang="en-US" sz="2400" b="1" dirty="0"/>
          </a:p>
          <a:p>
            <a:pPr lvl="1">
              <a:spcBef>
                <a:spcPts val="2000"/>
              </a:spcBef>
            </a:pPr>
            <a:r>
              <a:rPr lang="en-US" sz="2400" dirty="0" err="1"/>
              <a:t>Transrektaler</a:t>
            </a:r>
            <a:r>
              <a:rPr lang="en-US" sz="2400" dirty="0"/>
              <a:t> </a:t>
            </a:r>
            <a:r>
              <a:rPr lang="en-US" sz="2400" dirty="0" err="1"/>
              <a:t>Ultraschall</a:t>
            </a:r>
            <a:r>
              <a:rPr lang="en-US" sz="2400" dirty="0"/>
              <a:t> (TRUS)</a:t>
            </a:r>
          </a:p>
          <a:p>
            <a:pPr lvl="1">
              <a:spcBef>
                <a:spcPts val="2000"/>
              </a:spcBef>
            </a:pPr>
            <a:r>
              <a:rPr lang="en-US" sz="2400" dirty="0"/>
              <a:t>CT (</a:t>
            </a:r>
            <a:r>
              <a:rPr lang="en-US" sz="2400" dirty="0" err="1"/>
              <a:t>Computertomografie</a:t>
            </a:r>
            <a:r>
              <a:rPr lang="en-US" sz="2400" dirty="0"/>
              <a:t>) und /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</a:p>
          <a:p>
            <a:pPr lvl="1">
              <a:spcBef>
                <a:spcPts val="2000"/>
              </a:spcBef>
            </a:pPr>
            <a:r>
              <a:rPr lang="en-US" sz="2400" dirty="0"/>
              <a:t>MRT (</a:t>
            </a:r>
            <a:r>
              <a:rPr lang="en-US" sz="2400" dirty="0" err="1"/>
              <a:t>Magnetresonanztomografie</a:t>
            </a:r>
            <a:r>
              <a:rPr lang="en-US" sz="2400" dirty="0"/>
              <a:t> / </a:t>
            </a:r>
            <a:r>
              <a:rPr lang="en-US" sz="2400" dirty="0" err="1"/>
              <a:t>Kernspintomografie</a:t>
            </a:r>
            <a:r>
              <a:rPr lang="en-US" sz="2400" dirty="0"/>
              <a:t>)</a:t>
            </a:r>
          </a:p>
          <a:p>
            <a:pPr lvl="1">
              <a:spcBef>
                <a:spcPts val="2000"/>
              </a:spcBef>
            </a:pPr>
            <a:endParaRPr lang="en-US" sz="2400" dirty="0"/>
          </a:p>
          <a:p>
            <a:pPr lvl="1">
              <a:spcBef>
                <a:spcPts val="2000"/>
              </a:spcBef>
            </a:pPr>
            <a:endParaRPr lang="en-US" sz="2400" dirty="0" err="1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7228" y="6101395"/>
            <a:ext cx="7687433" cy="64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NCCN Clinical </a:t>
            </a:r>
            <a:r>
              <a:rPr lang="de-DE" sz="800" dirty="0" err="1"/>
              <a:t>Practise</a:t>
            </a:r>
            <a:r>
              <a:rPr lang="de-DE" sz="800" dirty="0"/>
              <a:t> Guidelines in </a:t>
            </a:r>
            <a:r>
              <a:rPr lang="de-DE" sz="800" dirty="0" err="1"/>
              <a:t>Oncology</a:t>
            </a:r>
            <a:r>
              <a:rPr lang="de-DE" sz="800" dirty="0"/>
              <a:t> </a:t>
            </a:r>
            <a:r>
              <a:rPr lang="de-DE" sz="800" dirty="0" err="1"/>
              <a:t>Prostate</a:t>
            </a:r>
            <a:r>
              <a:rPr lang="de-DE" sz="800" dirty="0"/>
              <a:t> Cancer Early </a:t>
            </a:r>
            <a:r>
              <a:rPr lang="de-DE" sz="800" dirty="0" err="1"/>
              <a:t>Detection</a:t>
            </a:r>
            <a:r>
              <a:rPr lang="de-DE" sz="800" dirty="0"/>
              <a:t>  Version 2.2018 - April 5,2018</a:t>
            </a:r>
          </a:p>
        </p:txBody>
      </p:sp>
      <p:grpSp>
        <p:nvGrpSpPr>
          <p:cNvPr id="9" name="Group 10"/>
          <p:cNvGrpSpPr/>
          <p:nvPr/>
        </p:nvGrpSpPr>
        <p:grpSpPr>
          <a:xfrm>
            <a:off x="-5" y="4539631"/>
            <a:ext cx="8276435" cy="1305180"/>
            <a:chOff x="-5" y="4177856"/>
            <a:chExt cx="8276435" cy="1305180"/>
          </a:xfrm>
        </p:grpSpPr>
        <p:sp>
          <p:nvSpPr>
            <p:cNvPr id="10" name="Round Same Side Corner Rectangle 8"/>
            <p:cNvSpPr/>
            <p:nvPr/>
          </p:nvSpPr>
          <p:spPr>
            <a:xfrm rot="5400000">
              <a:off x="3485623" y="692228"/>
              <a:ext cx="1305180" cy="8276435"/>
            </a:xfrm>
            <a:prstGeom prst="round2SameRect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416821" y="4242584"/>
              <a:ext cx="6626662" cy="1157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ts val="500"/>
                </a:spcBef>
                <a:spcAft>
                  <a:spcPts val="500"/>
                </a:spcAft>
                <a:buClr>
                  <a:srgbClr val="1073A3"/>
                </a:buClr>
              </a:pP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TRUS, CT und MRT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sind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keine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Routineverfahren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zur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Früherkennung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von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Prostatakrebs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.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Sie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werden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erst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bei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Verdacht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auf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ein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Tumorwachstum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 err="1">
                  <a:solidFill>
                    <a:schemeClr val="bg2"/>
                  </a:solidFill>
                  <a:latin typeface="Arial"/>
                  <a:cs typeface="Arial"/>
                </a:rPr>
                <a:t>durchgeführt</a:t>
              </a:r>
              <a:r>
                <a:rPr lang="en-US" sz="2000" b="1" dirty="0">
                  <a:solidFill>
                    <a:schemeClr val="bg2"/>
                  </a:solidFill>
                  <a:latin typeface="Arial"/>
                  <a:cs typeface="Arial"/>
                </a:rPr>
                <a:t>!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93638" y="4495766"/>
              <a:ext cx="617095" cy="634028"/>
              <a:chOff x="602105" y="4588933"/>
              <a:chExt cx="617095" cy="63402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02105" y="4614333"/>
                <a:ext cx="608628" cy="608628"/>
              </a:xfrm>
              <a:prstGeom prst="ellipse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610572" y="4588933"/>
                <a:ext cx="608628" cy="608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A700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!</a:t>
                </a:r>
                <a:endParaRPr kumimoji="0" lang="de-DE" sz="4000" b="0" i="0" u="none" strike="noStrike" kern="1200" cap="all" spc="0" normalizeH="0" baseline="0" noProof="0" dirty="0">
                  <a:ln>
                    <a:noFill/>
                  </a:ln>
                  <a:solidFill>
                    <a:srgbClr val="FFA7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</p:grpSp>
      <p:sp>
        <p:nvSpPr>
          <p:cNvPr id="17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81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Transrektaler Ultraschall (TRUS)</a:t>
            </a:r>
            <a:endParaRPr lang="de-DE" sz="1800" b="0" dirty="0"/>
          </a:p>
        </p:txBody>
      </p:sp>
      <p:sp>
        <p:nvSpPr>
          <p:cNvPr id="11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4398021" cy="4212151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wenig</a:t>
            </a:r>
            <a:r>
              <a:rPr lang="en-US" dirty="0"/>
              <a:t> </a:t>
            </a:r>
            <a:r>
              <a:rPr lang="en-US" dirty="0" err="1"/>
              <a:t>belastendes</a:t>
            </a:r>
            <a:r>
              <a:rPr lang="en-US" dirty="0"/>
              <a:t> </a:t>
            </a:r>
            <a:r>
              <a:rPr lang="en-US" dirty="0" err="1"/>
              <a:t>bildgebendes</a:t>
            </a:r>
            <a:r>
              <a:rPr lang="en-US" dirty="0"/>
              <a:t> </a:t>
            </a:r>
            <a:r>
              <a:rPr lang="en-US" dirty="0" err="1"/>
              <a:t>Untersuchungsverfahren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Ultraschallsonde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Enddarm</a:t>
            </a:r>
            <a:r>
              <a:rPr lang="en-US" dirty="0"/>
              <a:t> an die </a:t>
            </a:r>
            <a:r>
              <a:rPr lang="en-US" dirty="0" err="1"/>
              <a:t>Prostata</a:t>
            </a:r>
            <a:r>
              <a:rPr lang="en-US" dirty="0"/>
              <a:t> </a:t>
            </a:r>
            <a:r>
              <a:rPr lang="en-US" dirty="0" err="1"/>
              <a:t>geschoben</a:t>
            </a:r>
            <a:endParaRPr lang="en-US" dirty="0"/>
          </a:p>
          <a:p>
            <a:pPr lvl="1"/>
            <a:r>
              <a:rPr lang="en-US" dirty="0" err="1"/>
              <a:t>erkennen</a:t>
            </a:r>
            <a:r>
              <a:rPr lang="en-US" dirty="0"/>
              <a:t> und </a:t>
            </a:r>
            <a:r>
              <a:rPr lang="en-US" dirty="0" err="1"/>
              <a:t>vermessen</a:t>
            </a:r>
            <a:r>
              <a:rPr lang="en-US" dirty="0"/>
              <a:t> von </a:t>
            </a:r>
            <a:r>
              <a:rPr lang="en-US" dirty="0" err="1"/>
              <a:t>Gewebeauffälligkeiten</a:t>
            </a:r>
            <a:r>
              <a:rPr lang="en-US" dirty="0"/>
              <a:t> </a:t>
            </a:r>
          </a:p>
          <a:p>
            <a:pPr lvl="1"/>
            <a:r>
              <a:rPr lang="en-US" b="1" dirty="0" err="1"/>
              <a:t>ergänzende</a:t>
            </a:r>
            <a:r>
              <a:rPr lang="en-US" b="1" dirty="0"/>
              <a:t> </a:t>
            </a:r>
            <a:r>
              <a:rPr lang="en-US" b="1" dirty="0" err="1"/>
              <a:t>Untersuchung</a:t>
            </a:r>
            <a:r>
              <a:rPr lang="en-US" b="1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aufgrund</a:t>
            </a:r>
            <a:r>
              <a:rPr lang="en-US" dirty="0"/>
              <a:t> von DRU </a:t>
            </a:r>
            <a:r>
              <a:rPr lang="en-US" dirty="0" smtClean="0"/>
              <a:t>und </a:t>
            </a:r>
            <a:r>
              <a:rPr lang="en-US" dirty="0"/>
              <a:t>PSA-Wert der </a:t>
            </a:r>
            <a:r>
              <a:rPr lang="en-US" dirty="0" err="1"/>
              <a:t>Verdacht</a:t>
            </a:r>
            <a:r>
              <a:rPr lang="en-US" dirty="0"/>
              <a:t> auf </a:t>
            </a:r>
            <a:r>
              <a:rPr lang="en-US" dirty="0" err="1" smtClean="0"/>
              <a:t>Prostatakrebs</a:t>
            </a:r>
            <a:r>
              <a:rPr lang="en-US" dirty="0" smtClean="0"/>
              <a:t> </a:t>
            </a:r>
            <a:r>
              <a:rPr lang="en-US" dirty="0" err="1"/>
              <a:t>besteht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931463"/>
            <a:ext cx="7226188" cy="8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NCCN Clinical </a:t>
            </a:r>
            <a:r>
              <a:rPr lang="de-DE" sz="800" dirty="0" err="1"/>
              <a:t>Practise</a:t>
            </a:r>
            <a:r>
              <a:rPr lang="de-DE" sz="800" dirty="0"/>
              <a:t> Guidelines in </a:t>
            </a:r>
            <a:r>
              <a:rPr lang="de-DE" sz="800" dirty="0" err="1"/>
              <a:t>Oncology</a:t>
            </a:r>
            <a:r>
              <a:rPr lang="de-DE" sz="800" dirty="0"/>
              <a:t> </a:t>
            </a:r>
            <a:r>
              <a:rPr lang="de-DE" sz="800" dirty="0" err="1"/>
              <a:t>Prostate</a:t>
            </a:r>
            <a:r>
              <a:rPr lang="de-DE" sz="800" dirty="0"/>
              <a:t> Cancer Early </a:t>
            </a:r>
            <a:r>
              <a:rPr lang="de-DE" sz="800" dirty="0" err="1"/>
              <a:t>Detection</a:t>
            </a:r>
            <a:r>
              <a:rPr lang="de-DE" sz="800" dirty="0"/>
              <a:t>  Version 2.2018 - April 5,2018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71" y="1652306"/>
            <a:ext cx="3730427" cy="31111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7126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Biopsie der Prostata</a:t>
            </a:r>
            <a:endParaRPr lang="de-DE" sz="18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4398021" cy="4212151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Verdacht</a:t>
            </a:r>
            <a:r>
              <a:rPr lang="en-US" dirty="0"/>
              <a:t> auf </a:t>
            </a:r>
            <a:r>
              <a:rPr lang="en-US" dirty="0" err="1"/>
              <a:t>Prostatakrebs</a:t>
            </a:r>
            <a:r>
              <a:rPr lang="en-US" dirty="0"/>
              <a:t> </a:t>
            </a:r>
            <a:r>
              <a:rPr lang="en-US" dirty="0" err="1"/>
              <a:t>aufgrund</a:t>
            </a:r>
            <a:r>
              <a:rPr lang="en-US" dirty="0"/>
              <a:t> von </a:t>
            </a:r>
            <a:r>
              <a:rPr lang="en-US" dirty="0" err="1"/>
              <a:t>Tastbefund</a:t>
            </a:r>
            <a:r>
              <a:rPr lang="en-US" dirty="0"/>
              <a:t> und </a:t>
            </a:r>
            <a:br>
              <a:rPr lang="en-US" dirty="0"/>
            </a:br>
            <a:r>
              <a:rPr lang="en-US" dirty="0"/>
              <a:t>PSA-Wert </a:t>
            </a:r>
          </a:p>
          <a:p>
            <a:pPr lvl="1"/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Sicherung</a:t>
            </a:r>
            <a:r>
              <a:rPr lang="en-US" dirty="0"/>
              <a:t> der Diagnose </a:t>
            </a:r>
          </a:p>
          <a:p>
            <a:pPr lvl="1"/>
            <a:r>
              <a:rPr lang="en-US" dirty="0" err="1"/>
              <a:t>mittels</a:t>
            </a:r>
            <a:r>
              <a:rPr lang="en-US" dirty="0"/>
              <a:t> </a:t>
            </a:r>
            <a:r>
              <a:rPr lang="en-US" dirty="0" err="1"/>
              <a:t>Stanzbiopsie</a:t>
            </a:r>
            <a:r>
              <a:rPr lang="en-US" dirty="0"/>
              <a:t> </a:t>
            </a:r>
            <a:r>
              <a:rPr lang="en-US" dirty="0" err="1"/>
              <a:t>Entnahme</a:t>
            </a:r>
            <a:r>
              <a:rPr lang="en-US" dirty="0"/>
              <a:t> von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/>
              <a:t>bis</a:t>
            </a:r>
            <a:r>
              <a:rPr lang="en-US" dirty="0"/>
              <a:t> 12 </a:t>
            </a:r>
            <a:r>
              <a:rPr lang="en-US" dirty="0" err="1"/>
              <a:t>Gewebeproben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mikroskopischen</a:t>
            </a:r>
            <a:r>
              <a:rPr lang="en-US" dirty="0"/>
              <a:t> </a:t>
            </a:r>
            <a:r>
              <a:rPr lang="en-US" dirty="0" err="1"/>
              <a:t>Untersuchung</a:t>
            </a:r>
            <a:endParaRPr lang="en-US" dirty="0"/>
          </a:p>
          <a:p>
            <a:pPr lvl="1"/>
            <a:r>
              <a:rPr lang="en-US" dirty="0" err="1"/>
              <a:t>Gewebeentnahme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Ultraschallkontrolle</a:t>
            </a:r>
            <a:r>
              <a:rPr lang="en-US" dirty="0"/>
              <a:t> (TRUS)</a:t>
            </a:r>
          </a:p>
          <a:p>
            <a:pPr lvl="1"/>
            <a:r>
              <a:rPr lang="en-US" dirty="0" err="1"/>
              <a:t>Biopsie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lokaler</a:t>
            </a:r>
            <a:r>
              <a:rPr lang="en-US" dirty="0"/>
              <a:t> </a:t>
            </a:r>
            <a:r>
              <a:rPr lang="en-US" dirty="0" err="1"/>
              <a:t>Betäubung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und </a:t>
            </a:r>
            <a:r>
              <a:rPr lang="en-US" dirty="0" err="1"/>
              <a:t>antibiotischem</a:t>
            </a:r>
            <a:r>
              <a:rPr lang="en-US" dirty="0"/>
              <a:t> Schutz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931463"/>
            <a:ext cx="7226188" cy="8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NCCN Clinical </a:t>
            </a:r>
            <a:r>
              <a:rPr lang="de-DE" sz="800" dirty="0" err="1"/>
              <a:t>Practise</a:t>
            </a:r>
            <a:r>
              <a:rPr lang="de-DE" sz="800" dirty="0"/>
              <a:t> Guidelines in </a:t>
            </a:r>
            <a:r>
              <a:rPr lang="de-DE" sz="800" dirty="0" err="1"/>
              <a:t>Oncology</a:t>
            </a:r>
            <a:r>
              <a:rPr lang="de-DE" sz="800" dirty="0"/>
              <a:t> </a:t>
            </a:r>
            <a:r>
              <a:rPr lang="de-DE" sz="800" dirty="0" err="1"/>
              <a:t>Prostate</a:t>
            </a:r>
            <a:r>
              <a:rPr lang="de-DE" sz="800" dirty="0"/>
              <a:t> Cancer Early </a:t>
            </a:r>
            <a:r>
              <a:rPr lang="de-DE" sz="800" dirty="0" err="1"/>
              <a:t>Detection</a:t>
            </a:r>
            <a:r>
              <a:rPr lang="de-DE" sz="800" dirty="0"/>
              <a:t>  Version 2.2018 - April 5, 2018</a:t>
            </a:r>
          </a:p>
        </p:txBody>
      </p:sp>
      <p:sp>
        <p:nvSpPr>
          <p:cNvPr id="7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71" y="1652306"/>
            <a:ext cx="3730427" cy="31111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443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V. Zusammenfassung</a:t>
            </a:r>
            <a:endParaRPr lang="de-DE" sz="1800" b="0" dirty="0"/>
          </a:p>
        </p:txBody>
      </p:sp>
      <p:grpSp>
        <p:nvGrpSpPr>
          <p:cNvPr id="8" name="Group 31"/>
          <p:cNvGrpSpPr/>
          <p:nvPr/>
        </p:nvGrpSpPr>
        <p:grpSpPr>
          <a:xfrm rot="16200000">
            <a:off x="2432727" y="-1249151"/>
            <a:ext cx="4278548" cy="9144001"/>
            <a:chOff x="6140878" y="1448784"/>
            <a:chExt cx="2635917" cy="4606331"/>
          </a:xfrm>
        </p:grpSpPr>
        <p:sp>
          <p:nvSpPr>
            <p:cNvPr id="10" name="Rectangle 23"/>
            <p:cNvSpPr/>
            <p:nvPr/>
          </p:nvSpPr>
          <p:spPr>
            <a:xfrm flipV="1">
              <a:off x="6140878" y="1448784"/>
              <a:ext cx="2635917" cy="460633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27"/>
            <p:cNvSpPr/>
            <p:nvPr/>
          </p:nvSpPr>
          <p:spPr>
            <a:xfrm flipV="1">
              <a:off x="6140878" y="5985473"/>
              <a:ext cx="2635917" cy="6964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34" y="1302818"/>
            <a:ext cx="4503294" cy="4132435"/>
          </a:xfrm>
          <a:prstGeom prst="rect">
            <a:avLst/>
          </a:prstGeom>
        </p:spPr>
      </p:pic>
      <p:sp>
        <p:nvSpPr>
          <p:cNvPr id="7" name="Rectangle 27"/>
          <p:cNvSpPr/>
          <p:nvPr/>
        </p:nvSpPr>
        <p:spPr>
          <a:xfrm rot="16200000" flipV="1">
            <a:off x="-2070151" y="3253727"/>
            <a:ext cx="4278548" cy="138246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74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 flipV="1">
            <a:off x="0" y="1204160"/>
            <a:ext cx="9144000" cy="5653838"/>
          </a:xfrm>
          <a:prstGeom prst="rect">
            <a:avLst/>
          </a:prstGeom>
          <a:solidFill>
            <a:srgbClr val="FFF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"/>
          <a:stretch/>
        </p:blipFill>
        <p:spPr>
          <a:xfrm>
            <a:off x="1335187" y="1498291"/>
            <a:ext cx="7808813" cy="5359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Zusammenfassung</a:t>
            </a:r>
            <a:endParaRPr lang="de-DE" sz="1800" b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440627" cy="4212151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Aufklärung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Früherkennung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Männern</a:t>
            </a:r>
            <a:r>
              <a:rPr lang="en-US" dirty="0"/>
              <a:t> ab 45 </a:t>
            </a:r>
            <a:r>
              <a:rPr lang="en-US" dirty="0" err="1"/>
              <a:t>Jahren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Früherkennung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Tastuntersuchung</a:t>
            </a:r>
            <a:r>
              <a:rPr lang="en-US" dirty="0"/>
              <a:t> der </a:t>
            </a:r>
            <a:r>
              <a:rPr lang="en-US" dirty="0" err="1"/>
              <a:t>Prostata</a:t>
            </a:r>
            <a:r>
              <a:rPr lang="en-US" dirty="0"/>
              <a:t> + PSA-Test.</a:t>
            </a:r>
          </a:p>
          <a:p>
            <a:pPr lvl="1"/>
            <a:r>
              <a:rPr lang="en-US" dirty="0" err="1"/>
              <a:t>Durch</a:t>
            </a:r>
            <a:r>
              <a:rPr lang="en-US" dirty="0"/>
              <a:t> PSA-</a:t>
            </a:r>
            <a:r>
              <a:rPr lang="en-US" dirty="0" err="1"/>
              <a:t>Früherkennung</a:t>
            </a:r>
            <a:r>
              <a:rPr lang="en-US" dirty="0"/>
              <a:t> </a:t>
            </a:r>
            <a:r>
              <a:rPr lang="en-US" dirty="0" err="1"/>
              <a:t>sterben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Männer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 err="1"/>
              <a:t>Prostatakrebs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Größten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zeigt</a:t>
            </a:r>
            <a:r>
              <a:rPr lang="en-US" dirty="0"/>
              <a:t> die </a:t>
            </a:r>
            <a:r>
              <a:rPr lang="en-US" dirty="0" err="1"/>
              <a:t>Früherkennung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Männern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hoher</a:t>
            </a:r>
            <a:r>
              <a:rPr lang="en-US" dirty="0"/>
              <a:t> </a:t>
            </a:r>
            <a:r>
              <a:rPr lang="en-US" dirty="0" err="1"/>
              <a:t>Lebenserwartung</a:t>
            </a:r>
            <a:r>
              <a:rPr lang="en-US" dirty="0"/>
              <a:t> (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10 </a:t>
            </a:r>
            <a:r>
              <a:rPr lang="en-US" dirty="0" err="1"/>
              <a:t>Jahre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Prostatakrebs</a:t>
            </a:r>
            <a:r>
              <a:rPr lang="en-US" dirty="0"/>
              <a:t> muss (</a:t>
            </a:r>
            <a:r>
              <a:rPr lang="en-US" dirty="0" err="1"/>
              <a:t>sofort</a:t>
            </a:r>
            <a:r>
              <a:rPr lang="en-US" dirty="0"/>
              <a:t>) </a:t>
            </a:r>
            <a:r>
              <a:rPr lang="en-US" dirty="0" err="1"/>
              <a:t>behandelt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Bildgebende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 smtClean="0"/>
              <a:t>bisher</a:t>
            </a:r>
            <a:r>
              <a:rPr lang="en-US" dirty="0" smtClean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 smtClean="0"/>
              <a:t>Früherkennung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/>
              <a:t>geeignet</a:t>
            </a:r>
            <a:r>
              <a:rPr lang="en-US" dirty="0"/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931463"/>
            <a:ext cx="7226188" cy="8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endParaRPr lang="de-DE" sz="800" dirty="0"/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NCCN Clinical </a:t>
            </a:r>
            <a:r>
              <a:rPr lang="de-DE" sz="800" dirty="0" err="1"/>
              <a:t>Practise</a:t>
            </a:r>
            <a:r>
              <a:rPr lang="de-DE" sz="800" dirty="0"/>
              <a:t> Guidelines in </a:t>
            </a:r>
            <a:r>
              <a:rPr lang="de-DE" sz="800" dirty="0" err="1"/>
              <a:t>Oncology</a:t>
            </a:r>
            <a:r>
              <a:rPr lang="de-DE" sz="800" dirty="0"/>
              <a:t> </a:t>
            </a:r>
            <a:r>
              <a:rPr lang="de-DE" sz="800" dirty="0" err="1"/>
              <a:t>Prostate</a:t>
            </a:r>
            <a:r>
              <a:rPr lang="de-DE" sz="800" dirty="0"/>
              <a:t> Cancer Early </a:t>
            </a:r>
            <a:r>
              <a:rPr lang="de-DE" sz="800" dirty="0" err="1"/>
              <a:t>Detection</a:t>
            </a:r>
            <a:r>
              <a:rPr lang="de-DE" sz="800" dirty="0"/>
              <a:t>  Version 2.2018 - April 5, 2018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79" y="229488"/>
            <a:ext cx="911580" cy="7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7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Quellen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990886" cy="5308622"/>
          </a:xfrm>
        </p:spPr>
        <p:txBody>
          <a:bodyPr>
            <a:normAutofit/>
          </a:bodyPr>
          <a:lstStyle/>
          <a:p>
            <a:pPr lvl="1"/>
            <a:r>
              <a:rPr lang="en-US" sz="1200" dirty="0" err="1"/>
              <a:t>Interdisziplinäre</a:t>
            </a:r>
            <a:r>
              <a:rPr lang="en-US" sz="1200" dirty="0"/>
              <a:t> </a:t>
            </a:r>
            <a:r>
              <a:rPr lang="en-US" sz="1200" dirty="0" err="1"/>
              <a:t>Leitlinie</a:t>
            </a:r>
            <a:r>
              <a:rPr lang="en-US" sz="1200" dirty="0"/>
              <a:t> der </a:t>
            </a:r>
            <a:r>
              <a:rPr lang="en-US" sz="1200" dirty="0" err="1"/>
              <a:t>Qualität</a:t>
            </a:r>
            <a:r>
              <a:rPr lang="en-US" sz="1200" dirty="0"/>
              <a:t> S3 </a:t>
            </a:r>
            <a:r>
              <a:rPr lang="en-US" sz="1200" dirty="0" err="1"/>
              <a:t>zur</a:t>
            </a:r>
            <a:r>
              <a:rPr lang="en-US" sz="1200" dirty="0"/>
              <a:t> </a:t>
            </a:r>
            <a:r>
              <a:rPr lang="en-US" sz="1200" dirty="0" err="1"/>
              <a:t>Früherkennung</a:t>
            </a:r>
            <a:r>
              <a:rPr lang="en-US" sz="1200" dirty="0"/>
              <a:t>, Diagnose und </a:t>
            </a:r>
            <a:r>
              <a:rPr lang="en-US" sz="1200" dirty="0" err="1"/>
              <a:t>Therapie</a:t>
            </a:r>
            <a:r>
              <a:rPr lang="en-US" sz="1200" dirty="0"/>
              <a:t> der </a:t>
            </a:r>
            <a:r>
              <a:rPr lang="en-US" sz="1200" dirty="0" err="1"/>
              <a:t>verschiedenen</a:t>
            </a:r>
            <a:r>
              <a:rPr lang="en-US" sz="1200" dirty="0"/>
              <a:t> </a:t>
            </a:r>
            <a:r>
              <a:rPr lang="en-US" sz="1200" dirty="0" err="1"/>
              <a:t>Stadien</a:t>
            </a:r>
            <a:r>
              <a:rPr lang="en-US" sz="1200" dirty="0"/>
              <a:t> des </a:t>
            </a:r>
            <a:r>
              <a:rPr lang="en-US" sz="1200" dirty="0" err="1"/>
              <a:t>Prostatakarzinoms</a:t>
            </a:r>
            <a:r>
              <a:rPr lang="en-US" sz="1200" dirty="0"/>
              <a:t>, Version 5.0 - April 2018, AWMF-</a:t>
            </a:r>
            <a:r>
              <a:rPr lang="en-US" sz="1200" dirty="0" err="1"/>
              <a:t>Registernummer</a:t>
            </a:r>
            <a:r>
              <a:rPr lang="en-US" sz="1200" dirty="0"/>
              <a:t>: 043/022OL</a:t>
            </a:r>
          </a:p>
          <a:p>
            <a:pPr lvl="1"/>
            <a:r>
              <a:rPr lang="en-US" sz="1200" dirty="0"/>
              <a:t>Siegel RL, Miller KD, Jemal A. Cancer statistics, 2018. CA Cancer J Clin. 2018 </a:t>
            </a:r>
            <a:r>
              <a:rPr lang="en-US" sz="1200" dirty="0" smtClean="0"/>
              <a:t>Jan;68(1</a:t>
            </a:r>
            <a:r>
              <a:rPr lang="en-US" sz="1200" dirty="0"/>
              <a:t>): 7-30</a:t>
            </a:r>
          </a:p>
          <a:p>
            <a:pPr lvl="1"/>
            <a:r>
              <a:rPr lang="en-US" sz="1200" dirty="0"/>
              <a:t>Robert Koch-</a:t>
            </a:r>
            <a:r>
              <a:rPr lang="en-US" sz="1200" dirty="0" err="1"/>
              <a:t>Institut</a:t>
            </a:r>
            <a:r>
              <a:rPr lang="en-US" sz="1200" dirty="0"/>
              <a:t> (RKI), Gesellschaft der </a:t>
            </a:r>
            <a:r>
              <a:rPr lang="en-US" sz="1200" dirty="0" err="1"/>
              <a:t>epidemiologischen</a:t>
            </a:r>
            <a:r>
              <a:rPr lang="en-US" sz="1200" dirty="0"/>
              <a:t> </a:t>
            </a:r>
            <a:r>
              <a:rPr lang="en-US" sz="1200" dirty="0" err="1"/>
              <a:t>Krebsregister</a:t>
            </a:r>
            <a:r>
              <a:rPr lang="en-US" sz="1200" dirty="0"/>
              <a:t> (GEKID). Krebs in Deutschland </a:t>
            </a:r>
            <a:r>
              <a:rPr lang="en-US" sz="1200" dirty="0" err="1"/>
              <a:t>für</a:t>
            </a:r>
            <a:r>
              <a:rPr lang="en-US" sz="1200" dirty="0"/>
              <a:t> 2013/2014th ed</a:t>
            </a:r>
            <a:r>
              <a:rPr lang="en-US" sz="1200" dirty="0" smtClean="0"/>
              <a:t>. </a:t>
            </a:r>
            <a:r>
              <a:rPr lang="en-US" sz="1200" dirty="0"/>
              <a:t>Berlin RKI 2017</a:t>
            </a:r>
          </a:p>
          <a:p>
            <a:pPr lvl="1"/>
            <a:r>
              <a:rPr lang="en-US" sz="1200" dirty="0"/>
              <a:t>NCCN Clinical </a:t>
            </a:r>
            <a:r>
              <a:rPr lang="en-US" sz="1200" dirty="0" err="1"/>
              <a:t>Practise</a:t>
            </a:r>
            <a:r>
              <a:rPr lang="en-US" sz="1200" dirty="0"/>
              <a:t> Guidelines in Oncology Prostate Cancer Early Detection  Version 2.2018 - April 5, 2018</a:t>
            </a:r>
          </a:p>
          <a:p>
            <a:pPr lvl="1"/>
            <a:r>
              <a:rPr lang="en-US" sz="1200" dirty="0"/>
              <a:t>Halpern JA, </a:t>
            </a:r>
            <a:r>
              <a:rPr lang="en-US" sz="1200" dirty="0" err="1"/>
              <a:t>Oromendia</a:t>
            </a:r>
            <a:r>
              <a:rPr lang="en-US" sz="1200" dirty="0"/>
              <a:t> C, </a:t>
            </a:r>
            <a:r>
              <a:rPr lang="en-US" sz="1200" dirty="0" err="1"/>
              <a:t>Shoag</a:t>
            </a:r>
            <a:r>
              <a:rPr lang="en-US" sz="1200" dirty="0"/>
              <a:t> JE, Mittal S, </a:t>
            </a:r>
            <a:r>
              <a:rPr lang="en-US" sz="1200" dirty="0" err="1"/>
              <a:t>Cosiano</a:t>
            </a:r>
            <a:r>
              <a:rPr lang="en-US" sz="1200" dirty="0"/>
              <a:t> MF, </a:t>
            </a:r>
            <a:r>
              <a:rPr lang="en-US" sz="1200" dirty="0" err="1"/>
              <a:t>Ballman</a:t>
            </a:r>
            <a:r>
              <a:rPr lang="en-US" sz="1200" dirty="0"/>
              <a:t> KV, Vickers AJ, Hu JC. Use of Digital Rectal Examination as an Adjunct to Prostate Specific Antigen in the Detection of Clinically Significant Prostate Cancer. J Urol. 2018  Apr;199(4):947-953.</a:t>
            </a:r>
          </a:p>
          <a:p>
            <a:pPr lvl="1"/>
            <a:r>
              <a:rPr lang="en-US" sz="1200" dirty="0"/>
              <a:t>U.S. Preventive Services Task Force Updated Prostate Screening Guidelines, JAMA. 2018 May 8;319(18):1946. </a:t>
            </a:r>
          </a:p>
          <a:p>
            <a:pPr lvl="1"/>
            <a:r>
              <a:rPr lang="en-US" sz="1200" dirty="0"/>
              <a:t>https://www.krebsinformationsdienst.de/tumorarten/prostatakrebs/index.php 2018</a:t>
            </a:r>
          </a:p>
        </p:txBody>
      </p:sp>
      <p:sp>
        <p:nvSpPr>
          <p:cNvPr id="6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48" y="5601449"/>
            <a:ext cx="2500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20" y="5519257"/>
            <a:ext cx="911580" cy="7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I. Ein paar Zahlen und Fakten</a:t>
            </a:r>
            <a:endParaRPr lang="de-DE" sz="1800" b="0" dirty="0"/>
          </a:p>
        </p:txBody>
      </p:sp>
      <p:grpSp>
        <p:nvGrpSpPr>
          <p:cNvPr id="8" name="Group 31"/>
          <p:cNvGrpSpPr/>
          <p:nvPr/>
        </p:nvGrpSpPr>
        <p:grpSpPr>
          <a:xfrm rot="16200000">
            <a:off x="2432727" y="-1249151"/>
            <a:ext cx="4278548" cy="9144001"/>
            <a:chOff x="6140878" y="1448784"/>
            <a:chExt cx="2635917" cy="4606331"/>
          </a:xfrm>
        </p:grpSpPr>
        <p:sp>
          <p:nvSpPr>
            <p:cNvPr id="10" name="Rectangle 23"/>
            <p:cNvSpPr/>
            <p:nvPr/>
          </p:nvSpPr>
          <p:spPr>
            <a:xfrm flipV="1">
              <a:off x="6140878" y="1448784"/>
              <a:ext cx="2635917" cy="460633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27"/>
            <p:cNvSpPr/>
            <p:nvPr/>
          </p:nvSpPr>
          <p:spPr>
            <a:xfrm flipV="1">
              <a:off x="6140878" y="5985473"/>
              <a:ext cx="2635917" cy="6964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72" y="1664297"/>
            <a:ext cx="3804943" cy="3603505"/>
          </a:xfrm>
          <a:prstGeom prst="rect">
            <a:avLst/>
          </a:prstGeom>
        </p:spPr>
      </p:pic>
      <p:sp>
        <p:nvSpPr>
          <p:cNvPr id="7" name="Rectangle 27"/>
          <p:cNvSpPr/>
          <p:nvPr/>
        </p:nvSpPr>
        <p:spPr>
          <a:xfrm rot="16200000" flipV="1">
            <a:off x="-2070151" y="3253727"/>
            <a:ext cx="4278548" cy="138246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Häufigkeit &amp; Bedeutung von Prostatakrebs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6938920" cy="530862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die </a:t>
            </a:r>
            <a:r>
              <a:rPr lang="en-US" b="1" dirty="0" err="1"/>
              <a:t>häufigste</a:t>
            </a:r>
            <a:r>
              <a:rPr lang="en-US" b="1" dirty="0"/>
              <a:t> </a:t>
            </a:r>
            <a:r>
              <a:rPr lang="en-US" b="1" dirty="0" err="1"/>
              <a:t>Krebserkrankung</a:t>
            </a:r>
            <a:r>
              <a:rPr lang="en-US" b="1" dirty="0"/>
              <a:t> </a:t>
            </a:r>
            <a:r>
              <a:rPr lang="en-US" b="1" dirty="0" err="1"/>
              <a:t>bei</a:t>
            </a:r>
            <a:r>
              <a:rPr lang="en-US" b="1" dirty="0"/>
              <a:t> </a:t>
            </a:r>
            <a:r>
              <a:rPr lang="en-US" b="1" dirty="0" err="1"/>
              <a:t>Männern</a:t>
            </a:r>
            <a:endParaRPr lang="en-US" b="1" dirty="0"/>
          </a:p>
          <a:p>
            <a:pPr lvl="1"/>
            <a:r>
              <a:rPr lang="en-US" dirty="0"/>
              <a:t>ca. </a:t>
            </a:r>
            <a:r>
              <a:rPr lang="en-US" b="1" dirty="0"/>
              <a:t>¼ </a:t>
            </a:r>
            <a:r>
              <a:rPr lang="en-US" b="1" dirty="0" err="1"/>
              <a:t>aller</a:t>
            </a:r>
            <a:r>
              <a:rPr lang="en-US" b="1" dirty="0"/>
              <a:t> </a:t>
            </a:r>
            <a:r>
              <a:rPr lang="en-US" b="1" dirty="0" err="1"/>
              <a:t>Krebserkrankungen</a:t>
            </a:r>
            <a:r>
              <a:rPr lang="en-US" b="1" dirty="0"/>
              <a:t> </a:t>
            </a:r>
            <a:r>
              <a:rPr lang="en-US" b="1" dirty="0" err="1"/>
              <a:t>bei</a:t>
            </a:r>
            <a:r>
              <a:rPr lang="en-US" b="1" dirty="0"/>
              <a:t> </a:t>
            </a:r>
            <a:r>
              <a:rPr lang="en-US" b="1" dirty="0" err="1"/>
              <a:t>Männern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2017 </a:t>
            </a:r>
            <a:r>
              <a:rPr lang="en-US" b="1" dirty="0" err="1"/>
              <a:t>mehr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60.000 neu </a:t>
            </a:r>
            <a:r>
              <a:rPr lang="en-US" b="1" dirty="0" err="1"/>
              <a:t>diagnostizierte</a:t>
            </a:r>
            <a:r>
              <a:rPr lang="en-US" b="1" dirty="0"/>
              <a:t> </a:t>
            </a:r>
            <a:r>
              <a:rPr lang="en-US" b="1" dirty="0" err="1"/>
              <a:t>Fälle</a:t>
            </a:r>
            <a:r>
              <a:rPr lang="en-US" b="1" dirty="0"/>
              <a:t> </a:t>
            </a:r>
            <a:r>
              <a:rPr lang="en-US" dirty="0"/>
              <a:t>in Deutschland</a:t>
            </a:r>
          </a:p>
          <a:p>
            <a:pPr lvl="1"/>
            <a:r>
              <a:rPr lang="en-US" dirty="0"/>
              <a:t>ca. </a:t>
            </a:r>
            <a:r>
              <a:rPr lang="en-US" b="1" dirty="0"/>
              <a:t>40 % der </a:t>
            </a:r>
            <a:r>
              <a:rPr lang="en-US" b="1" dirty="0" err="1"/>
              <a:t>männlichen</a:t>
            </a:r>
            <a:r>
              <a:rPr lang="en-US" b="1" dirty="0"/>
              <a:t> </a:t>
            </a:r>
            <a:r>
              <a:rPr lang="en-US" b="1" dirty="0" err="1"/>
              <a:t>Bevölkerung</a:t>
            </a:r>
            <a:r>
              <a:rPr lang="en-US" b="1" dirty="0"/>
              <a:t> </a:t>
            </a:r>
            <a:r>
              <a:rPr lang="en-US" dirty="0"/>
              <a:t>in den </a:t>
            </a:r>
            <a:r>
              <a:rPr lang="en-US" dirty="0" err="1"/>
              <a:t>westlichen</a:t>
            </a:r>
            <a:r>
              <a:rPr lang="en-US" dirty="0"/>
              <a:t> </a:t>
            </a:r>
            <a:r>
              <a:rPr lang="en-US" dirty="0" err="1"/>
              <a:t>Industrieländern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das </a:t>
            </a:r>
            <a:r>
              <a:rPr lang="en-US" dirty="0" err="1"/>
              <a:t>Risiko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Laufe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Lebens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Prostata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karzinom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entwickeln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3,1 % </a:t>
            </a:r>
            <a:r>
              <a:rPr lang="en-US" b="1" dirty="0"/>
              <a:t>(13.900 </a:t>
            </a:r>
            <a:r>
              <a:rPr lang="en-US" b="1" dirty="0" err="1" smtClean="0"/>
              <a:t>Männer</a:t>
            </a:r>
            <a:r>
              <a:rPr lang="en-US" b="1" dirty="0" smtClean="0"/>
              <a:t> / </a:t>
            </a:r>
            <a:r>
              <a:rPr lang="en-US" b="1" dirty="0" err="1" smtClean="0"/>
              <a:t>Jahr</a:t>
            </a:r>
            <a:r>
              <a:rPr lang="en-US" b="1" dirty="0"/>
              <a:t>) </a:t>
            </a:r>
            <a:br>
              <a:rPr lang="en-US" b="1" dirty="0"/>
            </a:br>
            <a:r>
              <a:rPr lang="en-US" b="1" dirty="0" err="1"/>
              <a:t>versterben</a:t>
            </a:r>
            <a:r>
              <a:rPr lang="en-US" b="1" dirty="0"/>
              <a:t> </a:t>
            </a:r>
            <a:r>
              <a:rPr lang="en-US" b="1" dirty="0" err="1"/>
              <a:t>daran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relative 5-Jahres-Überlebensrate </a:t>
            </a:r>
            <a:br>
              <a:rPr lang="en-US" b="1" dirty="0"/>
            </a:br>
            <a:r>
              <a:rPr lang="en-US" dirty="0" err="1"/>
              <a:t>liegt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b="1" dirty="0"/>
              <a:t>91 %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7229" y="5501278"/>
            <a:ext cx="7592136" cy="12451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800" dirty="0" err="1"/>
              <a:t>Interdisziplinäre</a:t>
            </a:r>
            <a:r>
              <a:rPr lang="en-US" sz="800" dirty="0"/>
              <a:t> </a:t>
            </a:r>
            <a:r>
              <a:rPr lang="en-US" sz="800" dirty="0" err="1"/>
              <a:t>Leitlinie</a:t>
            </a:r>
            <a:r>
              <a:rPr lang="en-US" sz="800" dirty="0"/>
              <a:t> der </a:t>
            </a:r>
            <a:r>
              <a:rPr lang="en-US" sz="800" dirty="0" err="1"/>
              <a:t>Qualität</a:t>
            </a:r>
            <a:r>
              <a:rPr lang="en-US" sz="800" dirty="0"/>
              <a:t> S3 </a:t>
            </a:r>
            <a:r>
              <a:rPr lang="en-US" sz="800" dirty="0" err="1"/>
              <a:t>zur</a:t>
            </a:r>
            <a:r>
              <a:rPr lang="en-US" sz="800" dirty="0"/>
              <a:t> </a:t>
            </a:r>
            <a:r>
              <a:rPr lang="en-US" sz="800" dirty="0" err="1"/>
              <a:t>Früherkennung</a:t>
            </a:r>
            <a:r>
              <a:rPr lang="en-US" sz="800" dirty="0"/>
              <a:t>, Diagnose und </a:t>
            </a:r>
            <a:r>
              <a:rPr lang="en-US" sz="800" dirty="0" err="1"/>
              <a:t>Therapie</a:t>
            </a:r>
            <a:r>
              <a:rPr lang="en-US" sz="800" dirty="0"/>
              <a:t> der </a:t>
            </a:r>
            <a:r>
              <a:rPr lang="en-US" sz="800" dirty="0" err="1"/>
              <a:t>verschiedenen</a:t>
            </a:r>
            <a:r>
              <a:rPr lang="en-US" sz="800" dirty="0"/>
              <a:t> </a:t>
            </a:r>
            <a:r>
              <a:rPr lang="en-US" sz="800" dirty="0" err="1"/>
              <a:t>Stadien</a:t>
            </a:r>
            <a:r>
              <a:rPr lang="en-US" sz="800" dirty="0"/>
              <a:t> des </a:t>
            </a:r>
            <a:r>
              <a:rPr lang="en-US" sz="800" dirty="0" err="1"/>
              <a:t>Prostatakarzinoms</a:t>
            </a:r>
            <a:r>
              <a:rPr lang="en-US" sz="800" dirty="0"/>
              <a:t>, Version 5.0 - April 2018, AWMF-</a:t>
            </a:r>
            <a:r>
              <a:rPr lang="en-US" sz="800" dirty="0" err="1"/>
              <a:t>Registernummer</a:t>
            </a:r>
            <a:r>
              <a:rPr lang="en-US" sz="800" dirty="0"/>
              <a:t>: 043/022OL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800" dirty="0"/>
              <a:t>Siegel RL, Miller KD, Jemal A. Cancer statistics, 2018. CA Cancer J Clin. 2018 Jan;68(1):7-30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800" dirty="0"/>
              <a:t>Robert Koch-</a:t>
            </a:r>
            <a:r>
              <a:rPr lang="en-US" sz="800" dirty="0" err="1"/>
              <a:t>Institut</a:t>
            </a:r>
            <a:r>
              <a:rPr lang="en-US" sz="800" dirty="0"/>
              <a:t> (RKI), Gesellschaft der </a:t>
            </a:r>
            <a:r>
              <a:rPr lang="en-US" sz="800" dirty="0" err="1"/>
              <a:t>epidemiologischen</a:t>
            </a:r>
            <a:r>
              <a:rPr lang="en-US" sz="800" dirty="0"/>
              <a:t> </a:t>
            </a:r>
            <a:r>
              <a:rPr lang="en-US" sz="800" dirty="0" err="1"/>
              <a:t>Krebsregister</a:t>
            </a:r>
            <a:r>
              <a:rPr lang="en-US" sz="800" dirty="0"/>
              <a:t> (GEKID). Krebs in Deutschland </a:t>
            </a:r>
            <a:r>
              <a:rPr lang="en-US" sz="800" dirty="0" err="1"/>
              <a:t>für</a:t>
            </a:r>
            <a:r>
              <a:rPr lang="en-US" sz="800" dirty="0"/>
              <a:t> 2013/2014th </a:t>
            </a:r>
            <a:r>
              <a:rPr lang="en-US" sz="800" dirty="0" smtClean="0"/>
              <a:t>ed. Berlin </a:t>
            </a:r>
            <a:r>
              <a:rPr lang="en-US" sz="800" dirty="0"/>
              <a:t>RKI 2017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800" dirty="0"/>
              <a:t>NCCN Clinical </a:t>
            </a:r>
            <a:r>
              <a:rPr lang="en-US" sz="800" dirty="0" err="1"/>
              <a:t>Practise</a:t>
            </a:r>
            <a:r>
              <a:rPr lang="en-US" sz="800" dirty="0"/>
              <a:t> Guidelines in Oncology Prostate Cancer Early Detection  Version 2.2018 - April 5,2018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800" dirty="0"/>
              <a:t>Halpern JA, </a:t>
            </a:r>
            <a:r>
              <a:rPr lang="en-US" sz="800" dirty="0" err="1"/>
              <a:t>Oromendia</a:t>
            </a:r>
            <a:r>
              <a:rPr lang="en-US" sz="800" dirty="0"/>
              <a:t> C, </a:t>
            </a:r>
            <a:r>
              <a:rPr lang="en-US" sz="800" dirty="0" err="1"/>
              <a:t>Shoag</a:t>
            </a:r>
            <a:r>
              <a:rPr lang="en-US" sz="800" dirty="0"/>
              <a:t> JE, Mittal S, </a:t>
            </a:r>
            <a:r>
              <a:rPr lang="en-US" sz="800" dirty="0" err="1"/>
              <a:t>Cosiano</a:t>
            </a:r>
            <a:r>
              <a:rPr lang="en-US" sz="800" dirty="0"/>
              <a:t> MF, </a:t>
            </a:r>
            <a:r>
              <a:rPr lang="en-US" sz="800" dirty="0" err="1"/>
              <a:t>Ballman</a:t>
            </a:r>
            <a:r>
              <a:rPr lang="en-US" sz="800" dirty="0"/>
              <a:t> KV, Vickers AJ, Hu JC. Use of Digital Rectal Examination as an Adjunct to Prostate Specific Antigen in the Detection of Clinically Significant Prostate Cancer. J Urol. 2018  Apr;199(4):947-953.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800" dirty="0"/>
              <a:t>U.S. Preventive Services Task Force Updated Prostate Screening Guidelines, JAMA. 2018 May 8;319(18):1946. </a:t>
            </a:r>
          </a:p>
        </p:txBody>
      </p:sp>
      <p:sp>
        <p:nvSpPr>
          <p:cNvPr id="6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64" y="3221115"/>
            <a:ext cx="3982134" cy="22379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987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II. Einflussfaktoren</a:t>
            </a:r>
            <a:endParaRPr lang="de-DE" sz="1800" b="0" dirty="0"/>
          </a:p>
        </p:txBody>
      </p:sp>
      <p:grpSp>
        <p:nvGrpSpPr>
          <p:cNvPr id="8" name="Group 31"/>
          <p:cNvGrpSpPr/>
          <p:nvPr/>
        </p:nvGrpSpPr>
        <p:grpSpPr>
          <a:xfrm rot="16200000">
            <a:off x="2432727" y="-1249151"/>
            <a:ext cx="4278548" cy="9144001"/>
            <a:chOff x="6140878" y="1448784"/>
            <a:chExt cx="2635917" cy="4606331"/>
          </a:xfrm>
        </p:grpSpPr>
        <p:sp>
          <p:nvSpPr>
            <p:cNvPr id="10" name="Rectangle 23"/>
            <p:cNvSpPr/>
            <p:nvPr/>
          </p:nvSpPr>
          <p:spPr>
            <a:xfrm flipV="1">
              <a:off x="6140878" y="1448784"/>
              <a:ext cx="2635917" cy="460633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27"/>
            <p:cNvSpPr/>
            <p:nvPr/>
          </p:nvSpPr>
          <p:spPr>
            <a:xfrm flipV="1">
              <a:off x="6140878" y="5985473"/>
              <a:ext cx="2635917" cy="6964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tangle 27"/>
            <p:cNvSpPr/>
            <p:nvPr/>
          </p:nvSpPr>
          <p:spPr>
            <a:xfrm flipV="1">
              <a:off x="6140878" y="1448784"/>
              <a:ext cx="2635917" cy="6964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/>
          <a:stretch/>
        </p:blipFill>
        <p:spPr>
          <a:xfrm>
            <a:off x="2346690" y="1223242"/>
            <a:ext cx="4304963" cy="42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Einflussfaktoren </a:t>
            </a:r>
            <a:br>
              <a:rPr lang="de-DE" dirty="0"/>
            </a:br>
            <a:r>
              <a:rPr lang="de-DE" dirty="0"/>
              <a:t>auf die Entstehung von Prostatakrebs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5308622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zunehmendes</a:t>
            </a:r>
            <a:r>
              <a:rPr lang="en-US" dirty="0"/>
              <a:t> </a:t>
            </a:r>
            <a:r>
              <a:rPr lang="en-US" b="1" dirty="0"/>
              <a:t>Alter</a:t>
            </a:r>
          </a:p>
          <a:p>
            <a:pPr lvl="2">
              <a:buFont typeface="Symbol" charset="2"/>
              <a:buChar char="-"/>
            </a:pPr>
            <a:r>
              <a:rPr lang="en-US" sz="1400" dirty="0" err="1"/>
              <a:t>Erkrankungsalter</a:t>
            </a:r>
            <a:r>
              <a:rPr lang="en-US" sz="1400" dirty="0"/>
              <a:t> Ø 69 Jahre</a:t>
            </a:r>
          </a:p>
          <a:p>
            <a:pPr lvl="1"/>
            <a:r>
              <a:rPr lang="en-US" b="1" dirty="0" err="1"/>
              <a:t>genetische</a:t>
            </a:r>
            <a:r>
              <a:rPr lang="en-US" b="1" dirty="0"/>
              <a:t> </a:t>
            </a:r>
            <a:r>
              <a:rPr lang="en-US" b="1" dirty="0" err="1"/>
              <a:t>Veranlagung</a:t>
            </a:r>
            <a:r>
              <a:rPr lang="en-US" b="1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familiäre</a:t>
            </a:r>
            <a:r>
              <a:rPr lang="en-US" dirty="0"/>
              <a:t> </a:t>
            </a:r>
            <a:r>
              <a:rPr lang="en-US" dirty="0" err="1"/>
              <a:t>Häufung</a:t>
            </a:r>
            <a:endParaRPr lang="en-US" dirty="0"/>
          </a:p>
          <a:p>
            <a:pPr lvl="2">
              <a:buFont typeface="Symbol" charset="2"/>
              <a:buChar char="-"/>
            </a:pPr>
            <a:r>
              <a:rPr lang="en-US" sz="1400" dirty="0" err="1"/>
              <a:t>Männer</a:t>
            </a:r>
            <a:r>
              <a:rPr lang="en-US" sz="1400" dirty="0"/>
              <a:t>, </a:t>
            </a:r>
            <a:r>
              <a:rPr lang="en-US" sz="1400" dirty="0" err="1"/>
              <a:t>deren</a:t>
            </a:r>
            <a:r>
              <a:rPr lang="en-US" sz="1400" dirty="0"/>
              <a:t> </a:t>
            </a:r>
            <a:r>
              <a:rPr lang="en-US" sz="1400" dirty="0" err="1"/>
              <a:t>Väter</a:t>
            </a:r>
            <a:r>
              <a:rPr lang="en-US" sz="1400" dirty="0"/>
              <a:t> </a:t>
            </a:r>
            <a:r>
              <a:rPr lang="en-US" sz="1400" dirty="0" err="1"/>
              <a:t>oder</a:t>
            </a:r>
            <a:r>
              <a:rPr lang="en-US" sz="1400" dirty="0"/>
              <a:t> </a:t>
            </a:r>
            <a:r>
              <a:rPr lang="en-US" sz="1400" dirty="0" err="1"/>
              <a:t>Brüder</a:t>
            </a:r>
            <a:r>
              <a:rPr lang="en-US" sz="1400" dirty="0"/>
              <a:t> </a:t>
            </a:r>
            <a:r>
              <a:rPr lang="en-US" sz="1400" dirty="0" err="1"/>
              <a:t>ein</a:t>
            </a:r>
            <a:r>
              <a:rPr lang="en-US" sz="1400" dirty="0"/>
              <a:t> </a:t>
            </a:r>
            <a:r>
              <a:rPr lang="en-US" sz="1400" dirty="0" err="1"/>
              <a:t>Prostatakarzinom</a:t>
            </a:r>
            <a:r>
              <a:rPr lang="en-US" sz="1400" dirty="0"/>
              <a:t> </a:t>
            </a:r>
            <a:r>
              <a:rPr lang="en-US" sz="1400" dirty="0" err="1"/>
              <a:t>hatten</a:t>
            </a:r>
            <a:r>
              <a:rPr lang="en-US" sz="1400" dirty="0"/>
              <a:t>, </a:t>
            </a:r>
            <a:r>
              <a:rPr lang="en-US" sz="1400" dirty="0" err="1"/>
              <a:t>haben</a:t>
            </a:r>
            <a:r>
              <a:rPr lang="en-US" sz="1400" dirty="0"/>
              <a:t> </a:t>
            </a:r>
            <a:r>
              <a:rPr lang="en-US" sz="1400" dirty="0" err="1"/>
              <a:t>ein</a:t>
            </a:r>
            <a:r>
              <a:rPr lang="en-US" sz="1400" dirty="0"/>
              <a:t> </a:t>
            </a:r>
            <a:r>
              <a:rPr lang="en-US" sz="1400" dirty="0" err="1"/>
              <a:t>etwa</a:t>
            </a:r>
            <a:r>
              <a:rPr lang="en-US" sz="1400" dirty="0"/>
              <a:t> </a:t>
            </a:r>
            <a:r>
              <a:rPr lang="en-US" sz="1400" dirty="0" err="1"/>
              <a:t>doppelt</a:t>
            </a:r>
            <a:r>
              <a:rPr lang="en-US" sz="1400" dirty="0"/>
              <a:t> so </a:t>
            </a:r>
            <a:r>
              <a:rPr lang="en-US" sz="1400" dirty="0" err="1"/>
              <a:t>hohes</a:t>
            </a:r>
            <a:r>
              <a:rPr lang="en-US" sz="1400" dirty="0"/>
              <a:t> </a:t>
            </a:r>
            <a:r>
              <a:rPr lang="en-US" sz="1400" dirty="0" err="1"/>
              <a:t>Erkrankungsrisiko</a:t>
            </a:r>
            <a:r>
              <a:rPr lang="en-US" sz="1400" dirty="0"/>
              <a:t>.</a:t>
            </a:r>
          </a:p>
          <a:p>
            <a:pPr lvl="1"/>
            <a:r>
              <a:rPr lang="en-US" b="1" dirty="0" err="1"/>
              <a:t>ethnische</a:t>
            </a:r>
            <a:r>
              <a:rPr lang="en-US" b="1" dirty="0"/>
              <a:t> </a:t>
            </a:r>
            <a:r>
              <a:rPr lang="en-US" b="1" dirty="0" err="1"/>
              <a:t>Abstammung</a:t>
            </a:r>
            <a:endParaRPr lang="en-US" b="1" dirty="0"/>
          </a:p>
          <a:p>
            <a:pPr lvl="2">
              <a:buFont typeface="Symbol" charset="2"/>
              <a:buChar char="-"/>
            </a:pPr>
            <a:r>
              <a:rPr lang="en-US" sz="1400" dirty="0" err="1"/>
              <a:t>Erkrankung</a:t>
            </a:r>
            <a:r>
              <a:rPr lang="en-US" sz="1400" dirty="0"/>
              <a:t> </a:t>
            </a:r>
            <a:r>
              <a:rPr lang="en-US" sz="1400" dirty="0" err="1"/>
              <a:t>häufiger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Männern</a:t>
            </a:r>
            <a:r>
              <a:rPr lang="en-US" sz="1400" dirty="0"/>
              <a:t> </a:t>
            </a:r>
            <a:r>
              <a:rPr lang="en-US" sz="1400" dirty="0" err="1"/>
              <a:t>schwarzafrikanischen</a:t>
            </a:r>
            <a:r>
              <a:rPr lang="en-US" sz="1400" dirty="0"/>
              <a:t> </a:t>
            </a:r>
            <a:r>
              <a:rPr lang="en-US" sz="1400" dirty="0" err="1"/>
              <a:t>Ursprungs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Europäern</a:t>
            </a:r>
            <a:r>
              <a:rPr lang="en-US" sz="1400" dirty="0"/>
              <a:t> und </a:t>
            </a:r>
            <a:r>
              <a:rPr lang="en-US" sz="1400" dirty="0" err="1"/>
              <a:t>weißen</a:t>
            </a:r>
            <a:r>
              <a:rPr lang="en-US" sz="1400" dirty="0"/>
              <a:t> </a:t>
            </a:r>
            <a:r>
              <a:rPr lang="en-US" sz="1400" dirty="0" err="1"/>
              <a:t>Nordamerikanern</a:t>
            </a:r>
            <a:r>
              <a:rPr lang="en-US" sz="1400" dirty="0"/>
              <a:t>, </a:t>
            </a:r>
            <a:r>
              <a:rPr lang="en-US" sz="1400" dirty="0" err="1"/>
              <a:t>relativ</a:t>
            </a:r>
            <a:r>
              <a:rPr lang="en-US" sz="1400" dirty="0"/>
              <a:t> </a:t>
            </a:r>
            <a:r>
              <a:rPr lang="en-US" sz="1400" dirty="0" err="1"/>
              <a:t>selten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Asiaten</a:t>
            </a:r>
            <a:endParaRPr lang="en-US" sz="1400" dirty="0"/>
          </a:p>
          <a:p>
            <a:pPr lvl="1"/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b="1" dirty="0" err="1"/>
              <a:t>mögliche</a:t>
            </a:r>
            <a:r>
              <a:rPr lang="en-US" b="1" dirty="0"/>
              <a:t> </a:t>
            </a:r>
            <a:r>
              <a:rPr lang="en-US" b="1" dirty="0" err="1"/>
              <a:t>Risikofaktoren</a:t>
            </a:r>
            <a:r>
              <a:rPr lang="en-US" dirty="0"/>
              <a:t>:</a:t>
            </a:r>
          </a:p>
          <a:p>
            <a:pPr lvl="2">
              <a:buFont typeface="Symbol" charset="2"/>
              <a:buChar char="-"/>
            </a:pPr>
            <a:r>
              <a:rPr lang="en-US" sz="1400" dirty="0" err="1"/>
              <a:t>Ernährung</a:t>
            </a:r>
            <a:r>
              <a:rPr lang="en-US" sz="1400" dirty="0"/>
              <a:t>, </a:t>
            </a:r>
            <a:r>
              <a:rPr lang="en-US" sz="1400" dirty="0" err="1"/>
              <a:t>Gewicht</a:t>
            </a:r>
            <a:r>
              <a:rPr lang="en-US" sz="1400" dirty="0"/>
              <a:t> und </a:t>
            </a:r>
            <a:r>
              <a:rPr lang="en-US" sz="1400" dirty="0" err="1"/>
              <a:t>körperliche</a:t>
            </a:r>
            <a:r>
              <a:rPr lang="en-US" sz="1400" dirty="0"/>
              <a:t> </a:t>
            </a:r>
            <a:r>
              <a:rPr lang="en-US" sz="1400" dirty="0" err="1"/>
              <a:t>Bewegung</a:t>
            </a:r>
            <a:endParaRPr lang="en-US" sz="1400" dirty="0"/>
          </a:p>
          <a:p>
            <a:pPr lvl="2">
              <a:buFont typeface="Symbol" charset="2"/>
              <a:buChar char="-"/>
            </a:pPr>
            <a:r>
              <a:rPr lang="en-US" sz="1400" dirty="0" err="1"/>
              <a:t>entzündliche</a:t>
            </a:r>
            <a:r>
              <a:rPr lang="en-US" sz="1400" dirty="0"/>
              <a:t> </a:t>
            </a:r>
            <a:r>
              <a:rPr lang="en-US" sz="1400" dirty="0" err="1"/>
              <a:t>Erkrankungen</a:t>
            </a:r>
            <a:r>
              <a:rPr lang="en-US" sz="1400" dirty="0"/>
              <a:t> der </a:t>
            </a:r>
            <a:r>
              <a:rPr lang="en-US" sz="1400" dirty="0" err="1"/>
              <a:t>Prostata</a:t>
            </a:r>
            <a:endParaRPr lang="en-US" sz="1400" dirty="0"/>
          </a:p>
          <a:p>
            <a:pPr lvl="1">
              <a:buFont typeface="Symbol" charset="2"/>
              <a:buChar char="-"/>
            </a:pPr>
            <a:endParaRPr lang="en-US" dirty="0" err="1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7228" y="6101395"/>
            <a:ext cx="7687433" cy="64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Interdisziplinäre Leitlinie der Qualität S3 zur Früherkennung, Diagnose und Therapie der verschiedenen Stadien des Prostatakarzinoms, Version 5.0-April 2018, AWMF-Registernummer: 043/022OL 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en-US" sz="800" dirty="0"/>
              <a:t>NCCN Clinical </a:t>
            </a:r>
            <a:r>
              <a:rPr lang="en-US" sz="800" dirty="0" err="1"/>
              <a:t>Practise</a:t>
            </a:r>
            <a:r>
              <a:rPr lang="en-US" sz="800" dirty="0"/>
              <a:t> Guidelines in Oncology Prostate Cancer Early Detection  Version 2.2018 - April 5,2018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de-DE" sz="800" dirty="0"/>
              <a:t>Robert Koch-Institut (RKI), Gesellschaft der epidemiologischen Krebsregister (GEKID). Krebs in Deutschland für 2013/2014th </a:t>
            </a:r>
            <a:r>
              <a:rPr lang="de-DE" sz="800" dirty="0" err="1" smtClean="0"/>
              <a:t>ed</a:t>
            </a:r>
            <a:r>
              <a:rPr lang="de-DE" sz="800" dirty="0" smtClean="0"/>
              <a:t>. </a:t>
            </a:r>
            <a:r>
              <a:rPr lang="de-DE" sz="800" dirty="0"/>
              <a:t>Berlin RKI 2017</a:t>
            </a:r>
          </a:p>
        </p:txBody>
      </p:sp>
      <p:sp>
        <p:nvSpPr>
          <p:cNvPr id="6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III. Krebsfrüherkennung</a:t>
            </a:r>
            <a:endParaRPr lang="de-DE" sz="1800" b="0" dirty="0"/>
          </a:p>
        </p:txBody>
      </p:sp>
      <p:grpSp>
        <p:nvGrpSpPr>
          <p:cNvPr id="8" name="Group 31"/>
          <p:cNvGrpSpPr/>
          <p:nvPr/>
        </p:nvGrpSpPr>
        <p:grpSpPr>
          <a:xfrm rot="16200000">
            <a:off x="2432727" y="-1249151"/>
            <a:ext cx="4278548" cy="9144001"/>
            <a:chOff x="6140878" y="1448784"/>
            <a:chExt cx="2635917" cy="4606331"/>
          </a:xfrm>
        </p:grpSpPr>
        <p:sp>
          <p:nvSpPr>
            <p:cNvPr id="10" name="Rectangle 23"/>
            <p:cNvSpPr/>
            <p:nvPr/>
          </p:nvSpPr>
          <p:spPr>
            <a:xfrm flipV="1">
              <a:off x="6140878" y="1448784"/>
              <a:ext cx="2635917" cy="460633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27"/>
            <p:cNvSpPr/>
            <p:nvPr/>
          </p:nvSpPr>
          <p:spPr>
            <a:xfrm flipV="1">
              <a:off x="6140878" y="5985473"/>
              <a:ext cx="2635917" cy="69642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2" y="1212121"/>
            <a:ext cx="4250003" cy="4250003"/>
          </a:xfrm>
          <a:prstGeom prst="rect">
            <a:avLst/>
          </a:prstGeom>
        </p:spPr>
      </p:pic>
      <p:sp>
        <p:nvSpPr>
          <p:cNvPr id="7" name="Rectangle 27"/>
          <p:cNvSpPr/>
          <p:nvPr/>
        </p:nvSpPr>
        <p:spPr>
          <a:xfrm rot="16200000" flipV="1">
            <a:off x="-2070151" y="3253727"/>
            <a:ext cx="4278548" cy="138246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5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Fotolia_115024761_M_bearbeitet.png"/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r="7121"/>
          <a:stretch/>
        </p:blipFill>
        <p:spPr>
          <a:xfrm>
            <a:off x="3735714" y="-13383"/>
            <a:ext cx="5205984" cy="468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Warum überhaupt </a:t>
            </a:r>
            <a:br>
              <a:rPr lang="de-DE" dirty="0"/>
            </a:br>
            <a:r>
              <a:rPr lang="de-DE" dirty="0"/>
              <a:t>Krebsfrüherkennung?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378"/>
            <a:ext cx="7899400" cy="53086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err="1"/>
              <a:t>Krebsfrüherkennungsuntersuchungen</a:t>
            </a:r>
            <a:endParaRPr lang="en-US" dirty="0"/>
          </a:p>
          <a:p>
            <a:pPr lvl="1"/>
            <a:r>
              <a:rPr lang="en-US" dirty="0" err="1"/>
              <a:t>geben</a:t>
            </a:r>
            <a:r>
              <a:rPr lang="en-US" dirty="0"/>
              <a:t> </a:t>
            </a:r>
            <a:r>
              <a:rPr lang="en-US" b="1" dirty="0" err="1"/>
              <a:t>Hinweise</a:t>
            </a:r>
            <a:r>
              <a:rPr lang="en-US" b="1" dirty="0"/>
              <a:t> auf </a:t>
            </a:r>
            <a:r>
              <a:rPr lang="en-US" b="1" dirty="0" err="1"/>
              <a:t>frühe</a:t>
            </a:r>
            <a:r>
              <a:rPr lang="en-US" b="1" dirty="0"/>
              <a:t> </a:t>
            </a:r>
            <a:r>
              <a:rPr lang="en-US" b="1" dirty="0" err="1"/>
              <a:t>Stadien</a:t>
            </a:r>
            <a:r>
              <a:rPr lang="en-US" b="1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bestehenden</a:t>
            </a:r>
            <a:r>
              <a:rPr lang="en-US" dirty="0"/>
              <a:t> Tumors </a:t>
            </a:r>
          </a:p>
          <a:p>
            <a:pPr lvl="1"/>
            <a:r>
              <a:rPr lang="en-US" dirty="0" err="1"/>
              <a:t>erfolgen</a:t>
            </a:r>
            <a:r>
              <a:rPr lang="en-US" dirty="0"/>
              <a:t> in der </a:t>
            </a:r>
            <a:r>
              <a:rPr lang="en-US" dirty="0" err="1"/>
              <a:t>gesunden</a:t>
            </a:r>
            <a:r>
              <a:rPr lang="en-US" dirty="0"/>
              <a:t> </a:t>
            </a:r>
            <a:r>
              <a:rPr lang="en-US" dirty="0" err="1"/>
              <a:t>Allgemeinbevölkerung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in der Regel ab </a:t>
            </a:r>
            <a:r>
              <a:rPr lang="en-US" b="1" dirty="0" err="1"/>
              <a:t>einem</a:t>
            </a:r>
            <a:r>
              <a:rPr lang="en-US" b="1" dirty="0"/>
              <a:t> </a:t>
            </a:r>
            <a:r>
              <a:rPr lang="en-US" b="1" dirty="0" err="1"/>
              <a:t>bestimmten</a:t>
            </a:r>
            <a:r>
              <a:rPr lang="en-US" b="1" dirty="0"/>
              <a:t> Alter</a:t>
            </a:r>
          </a:p>
          <a:p>
            <a:pPr lvl="1"/>
            <a:r>
              <a:rPr lang="en-US" b="1" dirty="0" err="1"/>
              <a:t>Nutzen</a:t>
            </a:r>
            <a:r>
              <a:rPr lang="en-US" b="1" dirty="0"/>
              <a:t> und </a:t>
            </a:r>
            <a:r>
              <a:rPr lang="en-US" b="1" dirty="0" err="1"/>
              <a:t>Risiken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sorgfältig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gegeneinander</a:t>
            </a:r>
            <a:r>
              <a:rPr lang="en-US" dirty="0"/>
              <a:t> </a:t>
            </a:r>
            <a:r>
              <a:rPr lang="en-US" dirty="0" err="1"/>
              <a:t>abgewogen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lvl="1"/>
            <a:r>
              <a:rPr lang="en-US" b="1" dirty="0" err="1"/>
              <a:t>kann</a:t>
            </a:r>
            <a:r>
              <a:rPr lang="en-US" b="1" dirty="0"/>
              <a:t> </a:t>
            </a:r>
            <a:r>
              <a:rPr lang="en-US" b="1" dirty="0" err="1"/>
              <a:t>Heilungschancen</a:t>
            </a:r>
            <a:r>
              <a:rPr lang="en-US" b="1" dirty="0"/>
              <a:t> </a:t>
            </a:r>
            <a:r>
              <a:rPr lang="en-US" b="1" dirty="0" err="1"/>
              <a:t>verbessern</a:t>
            </a:r>
            <a:r>
              <a:rPr lang="en-US" b="1" dirty="0"/>
              <a:t> </a:t>
            </a:r>
            <a:r>
              <a:rPr lang="en-US" dirty="0"/>
              <a:t>und </a:t>
            </a:r>
            <a:br>
              <a:rPr lang="en-US" dirty="0"/>
            </a:b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günstigen</a:t>
            </a:r>
            <a:r>
              <a:rPr lang="en-US" dirty="0"/>
              <a:t> Fall </a:t>
            </a:r>
            <a:r>
              <a:rPr lang="en-US" b="1" dirty="0" err="1"/>
              <a:t>Leben</a:t>
            </a:r>
            <a:r>
              <a:rPr lang="en-US" b="1" dirty="0"/>
              <a:t> </a:t>
            </a:r>
            <a:r>
              <a:rPr lang="en-US" b="1" dirty="0" err="1"/>
              <a:t>retten</a:t>
            </a:r>
            <a:endParaRPr lang="en-US" b="1" dirty="0"/>
          </a:p>
          <a:p>
            <a:pPr lvl="1"/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b="1" dirty="0" err="1"/>
              <a:t>falschen</a:t>
            </a:r>
            <a:r>
              <a:rPr lang="en-US" b="1" dirty="0"/>
              <a:t> Alarm </a:t>
            </a:r>
            <a:r>
              <a:rPr lang="en-US" b="1" dirty="0" err="1"/>
              <a:t>auslösen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87229" y="6222774"/>
            <a:ext cx="7477040" cy="521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400"/>
              </a:spcBef>
              <a:buNone/>
            </a:pPr>
            <a:r>
              <a:rPr lang="en-US" sz="800" dirty="0" err="1"/>
              <a:t>Krebsinformationsdienst</a:t>
            </a:r>
            <a:r>
              <a:rPr lang="en-US" sz="800" dirty="0"/>
              <a:t> KID 15.01.2016</a:t>
            </a:r>
          </a:p>
        </p:txBody>
      </p:sp>
      <p:sp>
        <p:nvSpPr>
          <p:cNvPr id="7" name="Rectangle 7"/>
          <p:cNvSpPr/>
          <p:nvPr/>
        </p:nvSpPr>
        <p:spPr>
          <a:xfrm flipV="1">
            <a:off x="8941698" y="0"/>
            <a:ext cx="202302" cy="6858000"/>
          </a:xfrm>
          <a:prstGeom prst="rect">
            <a:avLst/>
          </a:prstGeom>
          <a:solidFill>
            <a:srgbClr val="FF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 flipV="1">
            <a:off x="0" y="1227964"/>
            <a:ext cx="9144000" cy="4493105"/>
          </a:xfrm>
          <a:prstGeom prst="rect">
            <a:avLst/>
          </a:prstGeom>
          <a:solidFill>
            <a:srgbClr val="FFA7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Nutzen &amp; Risiken </a:t>
            </a:r>
            <a:br>
              <a:rPr lang="de-DE" dirty="0"/>
            </a:br>
            <a:r>
              <a:rPr lang="de-DE" dirty="0"/>
              <a:t>einer Prostatakrebs-Früherkennung</a:t>
            </a:r>
            <a:endParaRPr lang="de-DE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538"/>
            <a:ext cx="3888223" cy="433353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err="1"/>
              <a:t>Potenzielle</a:t>
            </a:r>
            <a:r>
              <a:rPr lang="en-US" b="1" dirty="0"/>
              <a:t> </a:t>
            </a:r>
            <a:r>
              <a:rPr lang="en-US" b="1" dirty="0" err="1"/>
              <a:t>Nutzen</a:t>
            </a:r>
            <a:endParaRPr lang="en-US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1"/>
            <a:r>
              <a:rPr lang="en-US" dirty="0" err="1"/>
              <a:t>Prostatakrebs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Frühstadium</a:t>
            </a:r>
            <a:r>
              <a:rPr lang="en-US" dirty="0"/>
              <a:t> </a:t>
            </a:r>
            <a:r>
              <a:rPr lang="en-US" dirty="0" err="1"/>
              <a:t>heilbar</a:t>
            </a:r>
            <a:r>
              <a:rPr lang="en-US" dirty="0"/>
              <a:t> sein</a:t>
            </a:r>
          </a:p>
          <a:p>
            <a:pPr lvl="1"/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Metastasierung</a:t>
            </a:r>
            <a:r>
              <a:rPr lang="en-US" dirty="0"/>
              <a:t> </a:t>
            </a:r>
            <a:r>
              <a:rPr lang="en-US" dirty="0" err="1"/>
              <a:t>geringer</a:t>
            </a:r>
            <a:endParaRPr lang="en-US" dirty="0"/>
          </a:p>
          <a:p>
            <a:pPr lvl="1"/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früh</a:t>
            </a:r>
            <a:r>
              <a:rPr lang="en-US" dirty="0"/>
              <a:t> </a:t>
            </a:r>
            <a:r>
              <a:rPr lang="en-US" dirty="0" err="1"/>
              <a:t>entdecktem</a:t>
            </a:r>
            <a:r>
              <a:rPr lang="en-US" dirty="0"/>
              <a:t> </a:t>
            </a:r>
            <a:r>
              <a:rPr lang="en-US" dirty="0" err="1"/>
              <a:t>kleinem</a:t>
            </a:r>
            <a:r>
              <a:rPr lang="en-US" dirty="0"/>
              <a:t> Tumor </a:t>
            </a:r>
            <a:r>
              <a:rPr lang="en-US" dirty="0" err="1"/>
              <a:t>schonendere</a:t>
            </a:r>
            <a:r>
              <a:rPr lang="en-US" dirty="0"/>
              <a:t> OP-</a:t>
            </a:r>
            <a:r>
              <a:rPr lang="en-US" dirty="0" err="1"/>
              <a:t>Verfahren</a:t>
            </a:r>
            <a:r>
              <a:rPr lang="en-US" dirty="0"/>
              <a:t> </a:t>
            </a:r>
            <a:r>
              <a:rPr lang="en-US" dirty="0" err="1"/>
              <a:t>möglich</a:t>
            </a:r>
            <a:endParaRPr lang="en-US" dirty="0"/>
          </a:p>
          <a:p>
            <a:pPr lvl="1"/>
            <a:r>
              <a:rPr lang="en-US" dirty="0"/>
              <a:t>Tumor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entdeckt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bevor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Beschwerden</a:t>
            </a:r>
            <a:r>
              <a:rPr lang="en-US" dirty="0"/>
              <a:t> </a:t>
            </a:r>
            <a:r>
              <a:rPr lang="en-US" dirty="0" err="1"/>
              <a:t>macht</a:t>
            </a:r>
            <a:endParaRPr lang="en-US" dirty="0"/>
          </a:p>
          <a:p>
            <a:pPr lvl="1"/>
            <a:r>
              <a:rPr lang="en-US" dirty="0" err="1"/>
              <a:t>Gewinn</a:t>
            </a:r>
            <a:r>
              <a:rPr lang="en-US" dirty="0"/>
              <a:t> an </a:t>
            </a:r>
            <a:r>
              <a:rPr lang="en-US" dirty="0" err="1"/>
              <a:t>Lebensqualität</a:t>
            </a:r>
            <a:endParaRPr lang="en-US" dirty="0"/>
          </a:p>
          <a:p>
            <a:pPr lvl="1"/>
            <a:endParaRPr lang="en-US" dirty="0" err="1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52365" y="1387538"/>
            <a:ext cx="3961052" cy="43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b="1" dirty="0" err="1"/>
              <a:t>Potenzielle</a:t>
            </a:r>
            <a:r>
              <a:rPr lang="en-US" b="1" dirty="0"/>
              <a:t> </a:t>
            </a:r>
            <a:r>
              <a:rPr lang="en-US" b="1" dirty="0" err="1"/>
              <a:t>Risiken</a:t>
            </a:r>
            <a:endParaRPr lang="en-US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1"/>
            <a:r>
              <a:rPr lang="en-US" dirty="0" err="1"/>
              <a:t>Überdiagnose</a:t>
            </a:r>
            <a:r>
              <a:rPr lang="en-US" dirty="0"/>
              <a:t> von </a:t>
            </a:r>
            <a:r>
              <a:rPr lang="en-US" dirty="0" err="1"/>
              <a:t>langsam</a:t>
            </a:r>
            <a:r>
              <a:rPr lang="en-US" dirty="0"/>
              <a:t> </a:t>
            </a:r>
            <a:r>
              <a:rPr lang="en-US" dirty="0" err="1"/>
              <a:t>wachsenden</a:t>
            </a:r>
            <a:r>
              <a:rPr lang="en-US" dirty="0"/>
              <a:t> </a:t>
            </a:r>
            <a:r>
              <a:rPr lang="en-US" dirty="0" err="1"/>
              <a:t>Tumoren</a:t>
            </a:r>
            <a:endParaRPr lang="en-US" dirty="0"/>
          </a:p>
          <a:p>
            <a:pPr lvl="1"/>
            <a:r>
              <a:rPr lang="en-US" dirty="0" err="1"/>
              <a:t>unnötige</a:t>
            </a:r>
            <a:r>
              <a:rPr lang="en-US" dirty="0"/>
              <a:t> </a:t>
            </a:r>
            <a:r>
              <a:rPr lang="en-US" dirty="0" err="1"/>
              <a:t>Behandlung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da der Krebs </a:t>
            </a:r>
            <a:r>
              <a:rPr lang="en-US" dirty="0" err="1"/>
              <a:t>evtl</a:t>
            </a:r>
            <a:r>
              <a:rPr lang="en-US" dirty="0"/>
              <a:t>.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entdeckt</a:t>
            </a:r>
            <a:r>
              <a:rPr lang="en-US" dirty="0"/>
              <a:t> und </a:t>
            </a:r>
            <a:r>
              <a:rPr lang="en-US" dirty="0" err="1"/>
              <a:t>evtl</a:t>
            </a:r>
            <a:r>
              <a:rPr lang="en-US" dirty="0"/>
              <a:t>.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behandlungsbedürftig</a:t>
            </a:r>
            <a:r>
              <a:rPr lang="en-US" dirty="0"/>
              <a:t> </a:t>
            </a:r>
            <a:r>
              <a:rPr lang="en-US" dirty="0" err="1" smtClean="0"/>
              <a:t>wird</a:t>
            </a:r>
            <a:endParaRPr lang="en-US" dirty="0"/>
          </a:p>
          <a:p>
            <a:pPr lvl="1"/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Belastung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positivem</a:t>
            </a:r>
            <a:r>
              <a:rPr lang="en-US" dirty="0"/>
              <a:t> PSA-Test</a:t>
            </a:r>
          </a:p>
          <a:p>
            <a:pPr lvl="1"/>
            <a:r>
              <a:rPr lang="en-US" dirty="0" err="1"/>
              <a:t>falsch</a:t>
            </a:r>
            <a:r>
              <a:rPr lang="en-US" dirty="0"/>
              <a:t> positive / negative PSA-</a:t>
            </a:r>
            <a:r>
              <a:rPr lang="en-US" dirty="0" err="1"/>
              <a:t>Testergebnisse</a:t>
            </a:r>
            <a:endParaRPr lang="en-US" dirty="0"/>
          </a:p>
          <a:p>
            <a:pPr lvl="1"/>
            <a:endParaRPr lang="en-US" dirty="0" err="1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7228" y="6101395"/>
            <a:ext cx="7687433" cy="64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spcAft>
                <a:spcPts val="500"/>
              </a:spcAft>
              <a:buClr>
                <a:srgbClr val="1073A3"/>
              </a:buClr>
              <a:buFont typeface="Arial"/>
              <a:buChar char="•"/>
              <a:defRPr sz="2200" b="1" kern="1200">
                <a:solidFill>
                  <a:srgbClr val="0591B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6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–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rgbClr val="1073A3"/>
              </a:buClr>
              <a:buFont typeface="Arial"/>
              <a:buChar char="•"/>
              <a:defRPr sz="1400" kern="1200">
                <a:solidFill>
                  <a:srgbClr val="4C5C6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buNone/>
            </a:pPr>
            <a:r>
              <a:rPr lang="en-US" sz="800" dirty="0" err="1"/>
              <a:t>Patientenleitlinie</a:t>
            </a:r>
            <a:r>
              <a:rPr lang="en-US" sz="800" dirty="0"/>
              <a:t> </a:t>
            </a:r>
            <a:r>
              <a:rPr lang="en-US" sz="800" dirty="0" err="1"/>
              <a:t>Früherkennung</a:t>
            </a:r>
            <a:r>
              <a:rPr lang="en-US" sz="800" dirty="0"/>
              <a:t> von </a:t>
            </a:r>
            <a:r>
              <a:rPr lang="en-US" sz="800" dirty="0" err="1"/>
              <a:t>Prostatakrebs</a:t>
            </a:r>
            <a:r>
              <a:rPr lang="en-US" sz="800" dirty="0"/>
              <a:t> – Information </a:t>
            </a:r>
            <a:r>
              <a:rPr lang="en-US" sz="800" dirty="0" err="1"/>
              <a:t>für</a:t>
            </a:r>
            <a:r>
              <a:rPr lang="en-US" sz="800" dirty="0"/>
              <a:t> </a:t>
            </a:r>
            <a:r>
              <a:rPr lang="en-US" sz="800" dirty="0" err="1"/>
              <a:t>Männer</a:t>
            </a:r>
            <a:r>
              <a:rPr lang="en-US" sz="800" dirty="0"/>
              <a:t>. </a:t>
            </a:r>
            <a:r>
              <a:rPr lang="en-US" sz="800" dirty="0" err="1"/>
              <a:t>Zweite</a:t>
            </a:r>
            <a:r>
              <a:rPr lang="en-US" sz="800" dirty="0"/>
              <a:t> </a:t>
            </a:r>
            <a:r>
              <a:rPr lang="en-US" sz="800" dirty="0" err="1"/>
              <a:t>Auflage</a:t>
            </a:r>
            <a:r>
              <a:rPr lang="en-US" sz="800" dirty="0"/>
              <a:t>, </a:t>
            </a:r>
            <a:r>
              <a:rPr lang="en-US" sz="800" dirty="0" err="1"/>
              <a:t>Juli</a:t>
            </a:r>
            <a:r>
              <a:rPr lang="en-US" sz="800" dirty="0"/>
              <a:t> 2015. https://</a:t>
            </a:r>
            <a:r>
              <a:rPr lang="en-US" sz="800" dirty="0" err="1"/>
              <a:t>www.krebshilfe.de</a:t>
            </a:r>
            <a:r>
              <a:rPr lang="en-US" sz="800" dirty="0"/>
              <a:t>/</a:t>
            </a:r>
            <a:r>
              <a:rPr lang="en-US" sz="800" dirty="0" err="1"/>
              <a:t>fileadmin</a:t>
            </a:r>
            <a:r>
              <a:rPr lang="en-US" sz="800" dirty="0"/>
              <a:t>/Downloads/PDFs/</a:t>
            </a:r>
            <a:r>
              <a:rPr lang="en-US" sz="800" dirty="0" err="1"/>
              <a:t>Leitlinien</a:t>
            </a:r>
            <a:r>
              <a:rPr lang="en-US" sz="800" dirty="0"/>
              <a:t>/</a:t>
            </a:r>
            <a:r>
              <a:rPr lang="en-US" sz="800" dirty="0" err="1"/>
              <a:t>GLL_Prostatakrebs_Frueherkennung_WEB.pdf</a:t>
            </a:r>
            <a:endParaRPr lang="en-US" sz="800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392463" y="1249974"/>
            <a:ext cx="469338" cy="550258"/>
            <a:chOff x="352003" y="1436090"/>
            <a:chExt cx="469338" cy="550258"/>
          </a:xfrm>
        </p:grpSpPr>
        <p:sp>
          <p:nvSpPr>
            <p:cNvPr id="5" name="Oval 4"/>
            <p:cNvSpPr/>
            <p:nvPr/>
          </p:nvSpPr>
          <p:spPr>
            <a:xfrm>
              <a:off x="384371" y="1549378"/>
              <a:ext cx="436970" cy="436970"/>
            </a:xfrm>
            <a:prstGeom prst="ellipse">
              <a:avLst/>
            </a:prstGeom>
            <a:solidFill>
              <a:srgbClr val="FFA7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52003" y="1436090"/>
              <a:ext cx="436970" cy="53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800"/>
                </a:spcBef>
                <a:spcAft>
                  <a:spcPts val="500"/>
                </a:spcAft>
                <a:buClr>
                  <a:srgbClr val="1073A3"/>
                </a:buClr>
                <a:buFont typeface="Arial"/>
                <a:buChar char="•"/>
                <a:defRPr sz="2200" b="1" kern="1200">
                  <a:solidFill>
                    <a:srgbClr val="0591B9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–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625" lvl="1" indent="0">
                <a:buFont typeface="Arial"/>
                <a:buNone/>
              </a:pPr>
              <a:r>
                <a:rPr lang="en-US" sz="3000" b="1" dirty="0">
                  <a:solidFill>
                    <a:schemeClr val="bg1"/>
                  </a:solidFill>
                </a:rPr>
                <a:t>+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4203813" y="1249974"/>
            <a:ext cx="445062" cy="550258"/>
            <a:chOff x="4252365" y="1436090"/>
            <a:chExt cx="445062" cy="550258"/>
          </a:xfrm>
        </p:grpSpPr>
        <p:sp>
          <p:nvSpPr>
            <p:cNvPr id="12" name="Oval 11"/>
            <p:cNvSpPr/>
            <p:nvPr/>
          </p:nvSpPr>
          <p:spPr>
            <a:xfrm>
              <a:off x="4252365" y="1549378"/>
              <a:ext cx="436970" cy="436970"/>
            </a:xfrm>
            <a:prstGeom prst="ellipse">
              <a:avLst/>
            </a:prstGeom>
            <a:solidFill>
              <a:srgbClr val="EE2D4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276641" y="1436090"/>
              <a:ext cx="420786" cy="53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800"/>
                </a:spcBef>
                <a:spcAft>
                  <a:spcPts val="500"/>
                </a:spcAft>
                <a:buClr>
                  <a:srgbClr val="1073A3"/>
                </a:buClr>
                <a:buFont typeface="Arial"/>
                <a:buChar char="•"/>
                <a:defRPr sz="2200" b="1" kern="1200">
                  <a:solidFill>
                    <a:srgbClr val="0591B9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6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–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rgbClr val="1073A3"/>
                </a:buClr>
                <a:buFont typeface="Arial"/>
                <a:buChar char="•"/>
                <a:defRPr sz="1400" kern="1200">
                  <a:solidFill>
                    <a:srgbClr val="4C5C68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7625" lvl="1" indent="0">
                <a:buFont typeface="Arial"/>
                <a:buNone/>
              </a:pPr>
              <a:r>
                <a:rPr lang="en-US" sz="3000" b="1">
                  <a:solidFill>
                    <a:schemeClr val="bg1"/>
                  </a:solidFill>
                </a:rPr>
                <a:t>!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6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8F8F8"/>
      </a:lt1>
      <a:dk2>
        <a:srgbClr val="1F497D"/>
      </a:dk2>
      <a:lt2>
        <a:srgbClr val="EEECE1"/>
      </a:lt2>
      <a:accent1>
        <a:srgbClr val="1073A3"/>
      </a:accent1>
      <a:accent2>
        <a:srgbClr val="EE2E45"/>
      </a:accent2>
      <a:accent3>
        <a:srgbClr val="FFA700"/>
      </a:accent3>
      <a:accent4>
        <a:srgbClr val="175B9C"/>
      </a:accent4>
      <a:accent5>
        <a:srgbClr val="228E01"/>
      </a:accent5>
      <a:accent6>
        <a:srgbClr val="BE17FC"/>
      </a:accent6>
      <a:hlink>
        <a:srgbClr val="1AB4F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Macintosh PowerPoint</Application>
  <PresentationFormat>Bildschirmpräsentation (4:3)</PresentationFormat>
  <Paragraphs>243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Office Theme</vt:lpstr>
      <vt:lpstr>Prostatakrebs</vt:lpstr>
      <vt:lpstr>Inhaltsverzeichnis</vt:lpstr>
      <vt:lpstr>I. Ein paar Zahlen und Fakten</vt:lpstr>
      <vt:lpstr>Häufigkeit &amp; Bedeutung von Prostatakrebs</vt:lpstr>
      <vt:lpstr>II. Einflussfaktoren</vt:lpstr>
      <vt:lpstr>Einflussfaktoren  auf die Entstehung von Prostatakrebs</vt:lpstr>
      <vt:lpstr>III. Krebsfrüherkennung</vt:lpstr>
      <vt:lpstr>Warum überhaupt  Krebsfrüherkennung?</vt:lpstr>
      <vt:lpstr>Nutzen &amp; Risiken  einer Prostatakrebs-Früherkennung</vt:lpstr>
      <vt:lpstr>IV. Untersuchungsmaßnahmen  zur Früherkennung von Prostatakrebs</vt:lpstr>
      <vt:lpstr>Untersuchungsmethoden zur  Prostatakrebs-Früherkennung </vt:lpstr>
      <vt:lpstr>Rektale Tastuntersuchung  (digitale rektale Untersuchung – DRU)</vt:lpstr>
      <vt:lpstr>Untersuchungsmethoden zur  Prostatakrebs-Früherkennung </vt:lpstr>
      <vt:lpstr>PSA – Was ist das eigentlich? </vt:lpstr>
      <vt:lpstr>Einflüsse auf den PSA-Wert</vt:lpstr>
      <vt:lpstr>PSA – Nutzen in der  Prostatakrebs-Früherkennung</vt:lpstr>
      <vt:lpstr>Kein einheitlicher PSA-Normwert  für alle Altersklassen</vt:lpstr>
      <vt:lpstr>Kontrollintervalle für die PSA-Testung</vt:lpstr>
      <vt:lpstr>Aussagekraft des PSA-Tests</vt:lpstr>
      <vt:lpstr>Fazit PSA-Test</vt:lpstr>
      <vt:lpstr>Untersuchungsmethoden zur  Prostatakrebs-Früherkennung </vt:lpstr>
      <vt:lpstr>Bildgebung der Prostata</vt:lpstr>
      <vt:lpstr>Transrektaler Ultraschall (TRUS)</vt:lpstr>
      <vt:lpstr>Biopsie der Prostata</vt:lpstr>
      <vt:lpstr>V. Zusammenfassung</vt:lpstr>
      <vt:lpstr>Zusammenfassung</vt:lpstr>
      <vt:lpstr>Quellen</vt:lpstr>
    </vt:vector>
  </TitlesOfParts>
  <Company>Academy GmbH &amp; Co.KG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Corvin Lüders</dc:creator>
  <cp:lastModifiedBy>Corvin Lüders</cp:lastModifiedBy>
  <cp:revision>122</cp:revision>
  <dcterms:created xsi:type="dcterms:W3CDTF">2017-07-12T09:04:35Z</dcterms:created>
  <dcterms:modified xsi:type="dcterms:W3CDTF">2018-07-25T13:15:01Z</dcterms:modified>
</cp:coreProperties>
</file>